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38" r:id="rId3"/>
    <p:sldId id="339" r:id="rId4"/>
    <p:sldId id="340" r:id="rId5"/>
    <p:sldId id="325" r:id="rId6"/>
    <p:sldId id="326" r:id="rId7"/>
    <p:sldId id="329" r:id="rId8"/>
    <p:sldId id="314" r:id="rId9"/>
    <p:sldId id="341" r:id="rId10"/>
    <p:sldId id="344" r:id="rId11"/>
    <p:sldId id="316" r:id="rId12"/>
    <p:sldId id="317" r:id="rId13"/>
    <p:sldId id="335" r:id="rId14"/>
    <p:sldId id="332" r:id="rId15"/>
    <p:sldId id="333" r:id="rId16"/>
    <p:sldId id="345" r:id="rId17"/>
    <p:sldId id="318" r:id="rId18"/>
    <p:sldId id="331" r:id="rId19"/>
    <p:sldId id="320" r:id="rId20"/>
    <p:sldId id="321" r:id="rId21"/>
    <p:sldId id="342" r:id="rId22"/>
    <p:sldId id="337" r:id="rId23"/>
    <p:sldId id="323" r:id="rId24"/>
    <p:sldId id="343" r:id="rId25"/>
    <p:sldId id="336" r:id="rId26"/>
    <p:sldId id="330" r:id="rId27"/>
    <p:sldId id="334" r:id="rId2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BFBFBF"/>
              </a:solidFill>
              <a:prstDash val="solid"/>
              <a:round/>
            </a:ln>
          </a:top>
          <a:bottom>
            <a:ln w="127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BFBFBF"/>
              </a:solidFill>
              <a:prstDash val="solid"/>
              <a:round/>
            </a:ln>
          </a:top>
          <a:bottom>
            <a:ln w="127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38100" cap="flat">
              <a:solidFill>
                <a:srgbClr val="BFBFBF"/>
              </a:solidFill>
              <a:prstDash val="solid"/>
              <a:round/>
            </a:ln>
          </a:top>
          <a:bottom>
            <a:ln w="127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BFBFBF"/>
              </a:solidFill>
              <a:prstDash val="solid"/>
              <a:round/>
            </a:ln>
          </a:top>
          <a:bottom>
            <a:ln w="381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BFBFBF"/>
              </a:solidFill>
              <a:prstDash val="solid"/>
              <a:round/>
            </a:ln>
          </a:top>
          <a:bottom>
            <a:ln w="127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BFBFBF"/>
              </a:solidFill>
              <a:prstDash val="solid"/>
              <a:round/>
            </a:ln>
          </a:top>
          <a:bottom>
            <a:ln w="127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38100" cap="flat">
              <a:solidFill>
                <a:srgbClr val="BFBFBF"/>
              </a:solidFill>
              <a:prstDash val="solid"/>
              <a:round/>
            </a:ln>
          </a:top>
          <a:bottom>
            <a:ln w="127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BFBFBF"/>
              </a:solidFill>
              <a:prstDash val="solid"/>
              <a:round/>
            </a:ln>
          </a:top>
          <a:bottom>
            <a:ln w="381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BFBFBF"/>
              </a:solidFill>
              <a:prstDash val="solid"/>
              <a:round/>
            </a:ln>
          </a:top>
          <a:bottom>
            <a:ln w="127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BFBFBF"/>
              </a:solidFill>
              <a:prstDash val="solid"/>
              <a:round/>
            </a:ln>
          </a:top>
          <a:bottom>
            <a:ln w="127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38100" cap="flat">
              <a:solidFill>
                <a:srgbClr val="BFBFBF"/>
              </a:solidFill>
              <a:prstDash val="solid"/>
              <a:round/>
            </a:ln>
          </a:top>
          <a:bottom>
            <a:ln w="127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BFBFBF"/>
              </a:solidFill>
              <a:prstDash val="solid"/>
              <a:round/>
            </a:ln>
          </a:top>
          <a:bottom>
            <a:ln w="381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BFBFBF"/>
          </a:solidFill>
        </a:fill>
      </a:tcStyle>
    </a:band2H>
    <a:firstCol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FBFBF"/>
          </a:solidFill>
        </a:fill>
      </a:tcStyle>
    </a:lastRow>
    <a:firstRow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BFBFBF"/>
              </a:solidFill>
              <a:prstDash val="solid"/>
              <a:round/>
            </a:ln>
          </a:top>
          <a:bottom>
            <a:ln w="127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BFBFBF"/>
              </a:solidFill>
              <a:prstDash val="solid"/>
              <a:round/>
            </a:ln>
          </a:top>
          <a:bottom>
            <a:ln w="127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38100" cap="flat">
              <a:solidFill>
                <a:srgbClr val="BFBFBF"/>
              </a:solidFill>
              <a:prstDash val="solid"/>
              <a:round/>
            </a:ln>
          </a:top>
          <a:bottom>
            <a:ln w="127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mbria"/>
          <a:ea typeface="Cambria"/>
          <a:cs typeface="Cambria"/>
        </a:font>
        <a:srgbClr val="BFBFBF"/>
      </a:tcTxStyle>
      <a:tcStyle>
        <a:tcBdr>
          <a:left>
            <a:ln w="12700" cap="flat">
              <a:solidFill>
                <a:srgbClr val="BFBFBF"/>
              </a:solidFill>
              <a:prstDash val="solid"/>
              <a:round/>
            </a:ln>
          </a:left>
          <a:right>
            <a:ln w="12700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BFBFBF"/>
              </a:solidFill>
              <a:prstDash val="solid"/>
              <a:round/>
            </a:ln>
          </a:top>
          <a:bottom>
            <a:ln w="38100" cap="flat">
              <a:solidFill>
                <a:srgbClr val="BFBFBF"/>
              </a:solidFill>
              <a:prstDash val="solid"/>
              <a:round/>
            </a:ln>
          </a:bottom>
          <a:insideH>
            <a:ln w="12700" cap="flat">
              <a:solidFill>
                <a:srgbClr val="BFBFBF"/>
              </a:solidFill>
              <a:prstDash val="solid"/>
              <a:round/>
            </a:ln>
          </a:insideH>
          <a:insideV>
            <a:ln w="12700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975"/>
    <p:restoredTop sz="84246"/>
  </p:normalViewPr>
  <p:slideViewPr>
    <p:cSldViewPr snapToGrid="0" snapToObjects="1">
      <p:cViewPr varScale="1">
        <p:scale>
          <a:sx n="115" d="100"/>
          <a:sy n="115" d="100"/>
        </p:scale>
        <p:origin x="192" y="560"/>
      </p:cViewPr>
      <p:guideLst/>
    </p:cSldViewPr>
  </p:slideViewPr>
  <p:notesTextViewPr>
    <p:cViewPr>
      <p:scale>
        <a:sx n="85" d="100"/>
        <a:sy n="8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435405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 a different photo</a:t>
            </a:r>
          </a:p>
          <a:p>
            <a:r>
              <a:rPr lang="en-US" dirty="0"/>
              <a:t>Change footer </a:t>
            </a:r>
          </a:p>
          <a:p>
            <a:endParaRPr lang="en-US" dirty="0"/>
          </a:p>
          <a:p>
            <a:r>
              <a:rPr lang="en-US" b="1" dirty="0"/>
              <a:t>Ron: </a:t>
            </a:r>
            <a:r>
              <a:rPr lang="en-US" b="0" dirty="0"/>
              <a:t>what do people want to know at workshop? Why do it this way rather than a dialogue structure scheme?</a:t>
            </a:r>
          </a:p>
          <a:p>
            <a:r>
              <a:rPr lang="en-US" b="0" dirty="0"/>
              <a:t>“Incrementally taming natural language”, rather than restricting it </a:t>
            </a:r>
          </a:p>
          <a:p>
            <a:endParaRPr lang="en-US" b="0" dirty="0"/>
          </a:p>
          <a:p>
            <a:r>
              <a:rPr lang="en-US" b="1" dirty="0"/>
              <a:t>Clare: </a:t>
            </a:r>
            <a:r>
              <a:rPr lang="en-US" b="0" dirty="0"/>
              <a:t>we are constrained in getting this to be executable</a:t>
            </a:r>
          </a:p>
          <a:p>
            <a:endParaRPr lang="en-US" b="0" dirty="0"/>
          </a:p>
          <a:p>
            <a:r>
              <a:rPr lang="en-US" b="0" dirty="0"/>
              <a:t>Work backwards: Language that robot can execute is very specific; yet we find variety is paramount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0439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A full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structure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of a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speech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act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type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seen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here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Three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components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are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particularly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useful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this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representation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…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sz="1200" b="0" dirty="0">
              <a:latin typeface="+mj-lt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b="1" dirty="0" err="1">
                <a:latin typeface="+mj-lt"/>
                <a:cs typeface="Times New Roman" panose="02020603050405020304" pitchFamily="18" charset="0"/>
              </a:rPr>
              <a:t>animation</a:t>
            </a:r>
            <a:endParaRPr lang="es-ES_tradnl" sz="12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66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>
                <a:solidFill>
                  <a:srgbClr val="FF0000"/>
                </a:solidFill>
              </a:rPr>
              <a:t>This </a:t>
            </a:r>
            <a:r>
              <a:rPr lang="de-DE" b="0" dirty="0" err="1">
                <a:solidFill>
                  <a:srgbClr val="FF0000"/>
                </a:solidFill>
              </a:rPr>
              <a:t>tense</a:t>
            </a:r>
            <a:r>
              <a:rPr lang="de-DE" b="0" dirty="0">
                <a:solidFill>
                  <a:srgbClr val="FF0000"/>
                </a:solidFill>
              </a:rPr>
              <a:t>/</a:t>
            </a:r>
            <a:r>
              <a:rPr lang="de-DE" b="0" dirty="0" err="1">
                <a:solidFill>
                  <a:srgbClr val="FF0000"/>
                </a:solidFill>
              </a:rPr>
              <a:t>aspect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annotation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scheme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is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developed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from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the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Donatelli</a:t>
            </a:r>
            <a:r>
              <a:rPr lang="de-DE" b="0" dirty="0">
                <a:solidFill>
                  <a:srgbClr val="FF0000"/>
                </a:solidFill>
              </a:rPr>
              <a:t> et al. (2018) </a:t>
            </a:r>
            <a:r>
              <a:rPr lang="de-DE" b="0" dirty="0" err="1">
                <a:solidFill>
                  <a:srgbClr val="FF0000"/>
                </a:solidFill>
              </a:rPr>
              <a:t>scheme</a:t>
            </a:r>
            <a:r>
              <a:rPr lang="de-DE" b="0" dirty="0">
                <a:solidFill>
                  <a:srgbClr val="FF0000"/>
                </a:solidFill>
              </a:rPr>
              <a:t>. </a:t>
            </a:r>
            <a:r>
              <a:rPr lang="de-DE" b="0" dirty="0" err="1">
                <a:solidFill>
                  <a:srgbClr val="FF0000"/>
                </a:solidFill>
              </a:rPr>
              <a:t>With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this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annotation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we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can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distinguish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events</a:t>
            </a:r>
            <a:r>
              <a:rPr lang="de-DE" b="0" dirty="0">
                <a:solidFill>
                  <a:srgbClr val="FF0000"/>
                </a:solidFill>
              </a:rPr>
              <a:t> on a </a:t>
            </a:r>
            <a:r>
              <a:rPr lang="de-DE" b="0" dirty="0" err="1">
                <a:solidFill>
                  <a:srgbClr val="FF0000"/>
                </a:solidFill>
              </a:rPr>
              <a:t>timeline</a:t>
            </a:r>
            <a:r>
              <a:rPr lang="de-DE" b="0" dirty="0">
                <a:solidFill>
                  <a:srgbClr val="FF0000"/>
                </a:solidFill>
              </a:rPr>
              <a:t>, </a:t>
            </a:r>
            <a:r>
              <a:rPr lang="de-DE" b="0" dirty="0" err="1">
                <a:solidFill>
                  <a:srgbClr val="FF0000"/>
                </a:solidFill>
              </a:rPr>
              <a:t>which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is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helpful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for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both</a:t>
            </a:r>
            <a:r>
              <a:rPr lang="de-DE" b="0" dirty="0">
                <a:solidFill>
                  <a:srgbClr val="FF0000"/>
                </a:solidFill>
              </a:rPr>
              <a:t> human </a:t>
            </a:r>
            <a:r>
              <a:rPr lang="de-DE" b="0" dirty="0" err="1">
                <a:solidFill>
                  <a:srgbClr val="FF0000"/>
                </a:solidFill>
              </a:rPr>
              <a:t>and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robot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to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identify</a:t>
            </a:r>
            <a:r>
              <a:rPr lang="de-DE" b="0" dirty="0">
                <a:solidFill>
                  <a:srgbClr val="FF0000"/>
                </a:solidFill>
              </a:rPr>
              <a:t> real </a:t>
            </a:r>
            <a:r>
              <a:rPr lang="de-DE" b="0" dirty="0" err="1">
                <a:solidFill>
                  <a:srgbClr val="FF0000"/>
                </a:solidFill>
              </a:rPr>
              <a:t>actions</a:t>
            </a:r>
            <a:r>
              <a:rPr lang="de-DE" b="0" dirty="0">
                <a:solidFill>
                  <a:srgbClr val="FF0000"/>
                </a:solidFill>
              </a:rPr>
              <a:t>, </a:t>
            </a:r>
            <a:r>
              <a:rPr lang="de-DE" b="0" dirty="0" err="1">
                <a:solidFill>
                  <a:srgbClr val="FF0000"/>
                </a:solidFill>
              </a:rPr>
              <a:t>whether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or</a:t>
            </a:r>
            <a:r>
              <a:rPr lang="de-DE" b="0" dirty="0">
                <a:solidFill>
                  <a:srgbClr val="FF0000"/>
                </a:solidFill>
              </a:rPr>
              <a:t> not </a:t>
            </a:r>
            <a:r>
              <a:rPr lang="de-DE" b="0" dirty="0" err="1">
                <a:solidFill>
                  <a:srgbClr val="FF0000"/>
                </a:solidFill>
              </a:rPr>
              <a:t>they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are</a:t>
            </a:r>
            <a:r>
              <a:rPr lang="de-DE" b="0" dirty="0">
                <a:solidFill>
                  <a:srgbClr val="FF0000"/>
                </a:solidFill>
              </a:rPr>
              <a:t> </a:t>
            </a:r>
            <a:r>
              <a:rPr lang="de-DE" b="0" dirty="0" err="1">
                <a:solidFill>
                  <a:srgbClr val="FF0000"/>
                </a:solidFill>
              </a:rPr>
              <a:t>complete</a:t>
            </a:r>
            <a:r>
              <a:rPr lang="de-DE" b="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11029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 </a:t>
            </a:r>
            <a:r>
              <a:rPr lang="de-DE" dirty="0" err="1"/>
              <a:t>regards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tense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aspect</a:t>
            </a:r>
            <a:r>
              <a:rPr lang="de-DE" dirty="0"/>
              <a:t>,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robot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currently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goal</a:t>
            </a:r>
            <a:r>
              <a:rPr lang="de-DE" dirty="0"/>
              <a:t> </a:t>
            </a:r>
            <a:r>
              <a:rPr lang="de-DE" dirty="0" err="1"/>
              <a:t>oriented</a:t>
            </a:r>
            <a:r>
              <a:rPr lang="de-DE" dirty="0"/>
              <a:t>, in </a:t>
            </a:r>
            <a:r>
              <a:rPr lang="de-DE" dirty="0" err="1"/>
              <a:t>the</a:t>
            </a:r>
            <a:r>
              <a:rPr lang="de-DE" dirty="0"/>
              <a:t> sense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actions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exectable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clear</a:t>
            </a:r>
            <a:r>
              <a:rPr lang="de-DE" dirty="0"/>
              <a:t>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endpoints</a:t>
            </a:r>
            <a:r>
              <a:rPr lang="de-DE" dirty="0"/>
              <a:t>. The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command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currently</a:t>
            </a:r>
            <a:r>
              <a:rPr lang="de-DE" dirty="0"/>
              <a:t> </a:t>
            </a:r>
            <a:r>
              <a:rPr lang="de-DE" dirty="0" err="1"/>
              <a:t>executable</a:t>
            </a:r>
            <a:r>
              <a:rPr lang="de-DE" dirty="0"/>
              <a:t>, </a:t>
            </a:r>
            <a:r>
              <a:rPr lang="de-DE" dirty="0" err="1"/>
              <a:t>especially</a:t>
            </a:r>
            <a:r>
              <a:rPr lang="de-DE" dirty="0"/>
              <a:t>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time lag in </a:t>
            </a:r>
            <a:r>
              <a:rPr lang="de-DE" dirty="0" err="1"/>
              <a:t>communication</a:t>
            </a:r>
            <a:r>
              <a:rPr lang="de-DE" dirty="0"/>
              <a:t>. The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executable</a:t>
            </a:r>
            <a:r>
              <a:rPr lang="de-DE" dirty="0"/>
              <a:t>.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encode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in AMR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adding</a:t>
            </a:r>
            <a:r>
              <a:rPr lang="de-DE" dirty="0"/>
              <a:t> an </a:t>
            </a:r>
            <a:r>
              <a:rPr lang="de-DE" dirty="0" err="1"/>
              <a:t>aspectual</a:t>
            </a:r>
            <a:r>
              <a:rPr lang="de-DE" dirty="0"/>
              <a:t> </a:t>
            </a:r>
            <a:r>
              <a:rPr lang="de-DE" dirty="0" err="1"/>
              <a:t>category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denotes</a:t>
            </a:r>
            <a:r>
              <a:rPr lang="de-DE" dirty="0"/>
              <a:t> a </a:t>
            </a:r>
            <a:r>
              <a:rPr lang="de-DE" dirty="0" err="1"/>
              <a:t>goal</a:t>
            </a:r>
            <a:r>
              <a:rPr lang="de-DE" dirty="0"/>
              <a:t>, :</a:t>
            </a:r>
            <a:r>
              <a:rPr lang="de-DE" dirty="0" err="1"/>
              <a:t>completable</a:t>
            </a:r>
            <a:r>
              <a:rPr lang="de-DE" dirty="0"/>
              <a:t> + </a:t>
            </a:r>
            <a:r>
              <a:rPr lang="de-DE" dirty="0" err="1"/>
              <a:t>or</a:t>
            </a:r>
            <a:r>
              <a:rPr lang="de-DE" dirty="0"/>
              <a:t> -.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also </a:t>
            </a:r>
            <a:r>
              <a:rPr lang="de-DE" dirty="0" err="1"/>
              <a:t>mark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time </a:t>
            </a:r>
            <a:r>
              <a:rPr lang="de-DE" dirty="0" err="1"/>
              <a:t>of</a:t>
            </a:r>
            <a:r>
              <a:rPr lang="de-DE" dirty="0"/>
              <a:t> an </a:t>
            </a:r>
            <a:r>
              <a:rPr lang="de-DE" dirty="0" err="1"/>
              <a:t>event</a:t>
            </a:r>
            <a:r>
              <a:rPr lang="de-DE" dirty="0"/>
              <a:t> relative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speech</a:t>
            </a:r>
            <a:r>
              <a:rPr lang="de-DE" dirty="0"/>
              <a:t> time, </a:t>
            </a:r>
            <a:r>
              <a:rPr lang="de-DE" dirty="0" err="1"/>
              <a:t>leveraging</a:t>
            </a:r>
            <a:r>
              <a:rPr lang="de-DE" dirty="0"/>
              <a:t> </a:t>
            </a:r>
            <a:r>
              <a:rPr lang="de-DE" dirty="0" err="1"/>
              <a:t>current</a:t>
            </a:r>
            <a:r>
              <a:rPr lang="de-DE" dirty="0"/>
              <a:t> AMR </a:t>
            </a:r>
            <a:r>
              <a:rPr lang="de-DE" dirty="0" err="1"/>
              <a:t>annotation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:time </a:t>
            </a:r>
            <a:r>
              <a:rPr lang="de-DE" dirty="0" err="1"/>
              <a:t>relations</a:t>
            </a:r>
            <a:r>
              <a:rPr lang="de-DE" dirty="0"/>
              <a:t>. </a:t>
            </a:r>
          </a:p>
          <a:p>
            <a:endParaRPr lang="de-DE" b="1" dirty="0"/>
          </a:p>
          <a:p>
            <a:r>
              <a:rPr lang="de-DE" b="1" dirty="0"/>
              <a:t>:</a:t>
            </a:r>
            <a:r>
              <a:rPr lang="de-DE" b="1" dirty="0" err="1"/>
              <a:t>completable</a:t>
            </a:r>
            <a:r>
              <a:rPr lang="de-DE" b="1" dirty="0"/>
              <a:t> +/- </a:t>
            </a:r>
            <a:r>
              <a:rPr lang="de-DE" b="1" dirty="0" err="1"/>
              <a:t>as</a:t>
            </a:r>
            <a:r>
              <a:rPr lang="de-DE" b="1" dirty="0"/>
              <a:t> an </a:t>
            </a:r>
            <a:r>
              <a:rPr lang="de-DE" b="1" dirty="0" err="1"/>
              <a:t>aspectual</a:t>
            </a:r>
            <a:r>
              <a:rPr lang="de-DE" b="1" dirty="0"/>
              <a:t> </a:t>
            </a:r>
            <a:r>
              <a:rPr lang="de-DE" b="1" dirty="0" err="1"/>
              <a:t>distinction</a:t>
            </a:r>
            <a:r>
              <a:rPr lang="de-DE" b="1" dirty="0"/>
              <a:t>, not </a:t>
            </a:r>
            <a:r>
              <a:rPr lang="de-DE" b="1" dirty="0" err="1"/>
              <a:t>unique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this</a:t>
            </a:r>
            <a:r>
              <a:rPr lang="de-DE" b="1" dirty="0"/>
              <a:t> </a:t>
            </a:r>
            <a:r>
              <a:rPr lang="de-DE" b="1" dirty="0" err="1"/>
              <a:t>domain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robot</a:t>
            </a:r>
            <a:r>
              <a:rPr lang="de-DE" b="1" dirty="0"/>
              <a:t> </a:t>
            </a:r>
            <a:r>
              <a:rPr lang="de-DE" b="1" dirty="0" err="1"/>
              <a:t>actions</a:t>
            </a:r>
            <a:endParaRPr lang="de-DE" b="1" dirty="0"/>
          </a:p>
          <a:p>
            <a:r>
              <a:rPr lang="de-DE" b="0" dirty="0"/>
              <a:t>Can </a:t>
            </a:r>
            <a:r>
              <a:rPr lang="de-DE" b="0" dirty="0" err="1"/>
              <a:t>we</a:t>
            </a:r>
            <a:r>
              <a:rPr lang="de-DE" b="0" dirty="0"/>
              <a:t> </a:t>
            </a:r>
            <a:r>
              <a:rPr lang="de-DE" b="0" dirty="0" err="1"/>
              <a:t>identify</a:t>
            </a:r>
            <a:r>
              <a:rPr lang="de-DE" b="0" dirty="0"/>
              <a:t> </a:t>
            </a:r>
            <a:r>
              <a:rPr lang="de-DE" b="0" dirty="0" err="1"/>
              <a:t>whether</a:t>
            </a:r>
            <a:r>
              <a:rPr lang="de-DE" b="0" dirty="0"/>
              <a:t> </a:t>
            </a:r>
            <a:r>
              <a:rPr lang="de-DE" b="0" dirty="0" err="1"/>
              <a:t>or</a:t>
            </a:r>
            <a:r>
              <a:rPr lang="de-DE" b="0" dirty="0"/>
              <a:t> not </a:t>
            </a:r>
            <a:r>
              <a:rPr lang="de-DE" b="0" dirty="0" err="1"/>
              <a:t>something</a:t>
            </a:r>
            <a:r>
              <a:rPr lang="de-DE" b="0" dirty="0"/>
              <a:t> </a:t>
            </a:r>
            <a:r>
              <a:rPr lang="de-DE" b="0" dirty="0" err="1"/>
              <a:t>is</a:t>
            </a:r>
            <a:r>
              <a:rPr lang="de-DE" b="0" dirty="0"/>
              <a:t> </a:t>
            </a:r>
            <a:r>
              <a:rPr lang="de-DE" b="0" dirty="0" err="1"/>
              <a:t>executable</a:t>
            </a:r>
            <a:r>
              <a:rPr lang="de-DE" b="0" dirty="0"/>
              <a:t> </a:t>
            </a:r>
            <a:r>
              <a:rPr lang="de-DE" b="0" dirty="0" err="1"/>
              <a:t>for</a:t>
            </a:r>
            <a:r>
              <a:rPr lang="de-DE" b="0" dirty="0"/>
              <a:t> </a:t>
            </a:r>
            <a:r>
              <a:rPr lang="de-DE" b="0" dirty="0" err="1"/>
              <a:t>robot</a:t>
            </a:r>
            <a:r>
              <a:rPr lang="de-DE" b="0" dirty="0"/>
              <a:t> </a:t>
            </a:r>
            <a:r>
              <a:rPr lang="de-DE" b="0" dirty="0" err="1"/>
              <a:t>given</a:t>
            </a:r>
            <a:r>
              <a:rPr lang="de-DE" b="0" dirty="0"/>
              <a:t> </a:t>
            </a:r>
            <a:r>
              <a:rPr lang="de-DE" b="0" dirty="0" err="1"/>
              <a:t>its</a:t>
            </a:r>
            <a:r>
              <a:rPr lang="de-DE" b="0" dirty="0"/>
              <a:t> </a:t>
            </a:r>
            <a:r>
              <a:rPr lang="de-DE" b="0" dirty="0" err="1"/>
              <a:t>aspect</a:t>
            </a:r>
            <a:r>
              <a:rPr lang="de-DE" b="0" dirty="0"/>
              <a:t>? </a:t>
            </a:r>
          </a:p>
          <a:p>
            <a:endParaRPr lang="de-DE" b="0" dirty="0"/>
          </a:p>
          <a:p>
            <a:r>
              <a:rPr lang="de-DE" b="0" dirty="0" err="1"/>
              <a:t>Cannot</a:t>
            </a:r>
            <a:r>
              <a:rPr lang="de-DE" b="0" dirty="0"/>
              <a:t> </a:t>
            </a:r>
            <a:r>
              <a:rPr lang="de-DE" b="0" dirty="0" err="1"/>
              <a:t>execute</a:t>
            </a:r>
            <a:r>
              <a:rPr lang="de-DE" b="0" dirty="0"/>
              <a:t> – </a:t>
            </a:r>
            <a:r>
              <a:rPr lang="de-DE" b="0" dirty="0" err="1"/>
              <a:t>we</a:t>
            </a:r>
            <a:r>
              <a:rPr lang="de-DE" b="0" dirty="0"/>
              <a:t> </a:t>
            </a:r>
            <a:r>
              <a:rPr lang="de-DE" b="0" dirty="0" err="1"/>
              <a:t>don‘t</a:t>
            </a:r>
            <a:r>
              <a:rPr lang="de-DE" b="0" dirty="0"/>
              <a:t> </a:t>
            </a:r>
            <a:r>
              <a:rPr lang="de-DE" b="0" dirty="0" err="1"/>
              <a:t>want</a:t>
            </a:r>
            <a:r>
              <a:rPr lang="de-DE" b="0" dirty="0"/>
              <a:t> </a:t>
            </a:r>
            <a:r>
              <a:rPr lang="de-DE" b="0" dirty="0" err="1"/>
              <a:t>this</a:t>
            </a:r>
            <a:r>
              <a:rPr lang="de-DE" b="0" dirty="0"/>
              <a:t> </a:t>
            </a:r>
            <a:r>
              <a:rPr lang="de-DE" b="0" dirty="0" err="1"/>
              <a:t>to</a:t>
            </a:r>
            <a:r>
              <a:rPr lang="de-DE" b="0" dirty="0"/>
              <a:t> </a:t>
            </a:r>
            <a:r>
              <a:rPr lang="de-DE" b="0" dirty="0" err="1"/>
              <a:t>occur</a:t>
            </a:r>
            <a:r>
              <a:rPr lang="de-DE" b="0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753910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dirty="0" err="1">
                <a:cs typeface="Times New Roman" panose="02020603050405020304" pitchFamily="18" charset="0"/>
              </a:rPr>
              <a:t>This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is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directly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related</a:t>
            </a:r>
            <a:r>
              <a:rPr lang="es-ES_tradnl" sz="1200" dirty="0">
                <a:cs typeface="Times New Roman" panose="02020603050405020304" pitchFamily="18" charset="0"/>
              </a:rPr>
              <a:t> to </a:t>
            </a:r>
            <a:r>
              <a:rPr lang="es-ES_tradnl" sz="1200" dirty="0" err="1">
                <a:cs typeface="Times New Roman" panose="02020603050405020304" pitchFamily="18" charset="0"/>
              </a:rPr>
              <a:t>the</a:t>
            </a:r>
            <a:r>
              <a:rPr lang="es-ES_tradnl" sz="1200" dirty="0">
                <a:cs typeface="Times New Roman" panose="02020603050405020304" pitchFamily="18" charset="0"/>
              </a:rPr>
              <a:t> tense/</a:t>
            </a:r>
            <a:r>
              <a:rPr lang="es-ES_tradnl" sz="1200" dirty="0" err="1">
                <a:cs typeface="Times New Roman" panose="02020603050405020304" pitchFamily="18" charset="0"/>
              </a:rPr>
              <a:t>aspect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annotation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described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earlier</a:t>
            </a:r>
            <a:r>
              <a:rPr lang="es-ES_tradnl" sz="1200" dirty="0">
                <a:cs typeface="Times New Roman" panose="02020603050405020304" pitchFamily="18" charset="0"/>
              </a:rPr>
              <a:t>. </a:t>
            </a:r>
            <a:r>
              <a:rPr lang="es-ES_tradnl" sz="1200" dirty="0" err="1">
                <a:cs typeface="Times New Roman" panose="02020603050405020304" pitchFamily="18" charset="0"/>
              </a:rPr>
              <a:t>Spatial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parameters</a:t>
            </a:r>
            <a:r>
              <a:rPr lang="es-ES_tradnl" sz="1200" dirty="0">
                <a:cs typeface="Times New Roman" panose="02020603050405020304" pitchFamily="18" charset="0"/>
              </a:rPr>
              <a:t> set in </a:t>
            </a:r>
            <a:r>
              <a:rPr lang="es-ES_tradnl" sz="1200" dirty="0" err="1">
                <a:cs typeface="Times New Roman" panose="02020603050405020304" pitchFamily="18" charset="0"/>
              </a:rPr>
              <a:t>the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templates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both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specify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whether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or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not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actions</a:t>
            </a:r>
            <a:r>
              <a:rPr lang="es-ES_tradnl" sz="1200" dirty="0">
                <a:cs typeface="Times New Roman" panose="02020603050405020304" pitchFamily="18" charset="0"/>
              </a:rPr>
              <a:t> are </a:t>
            </a:r>
            <a:r>
              <a:rPr lang="es-ES_tradnl" sz="1200" dirty="0" err="1">
                <a:cs typeface="Times New Roman" panose="02020603050405020304" pitchFamily="18" charset="0"/>
              </a:rPr>
              <a:t>executable</a:t>
            </a:r>
            <a:r>
              <a:rPr lang="es-ES_tradnl" sz="1200" dirty="0">
                <a:cs typeface="Times New Roman" panose="02020603050405020304" pitchFamily="18" charset="0"/>
              </a:rPr>
              <a:t> and </a:t>
            </a:r>
            <a:r>
              <a:rPr lang="es-ES_tradnl" sz="1200" dirty="0" err="1">
                <a:cs typeface="Times New Roman" panose="02020603050405020304" pitchFamily="18" charset="0"/>
              </a:rPr>
              <a:t>allow</a:t>
            </a:r>
            <a:r>
              <a:rPr lang="es-ES_tradnl" sz="1200" dirty="0">
                <a:cs typeface="Times New Roman" panose="02020603050405020304" pitchFamily="18" charset="0"/>
              </a:rPr>
              <a:t> robots to </a:t>
            </a:r>
            <a:r>
              <a:rPr lang="es-ES_tradnl" sz="1200" dirty="0" err="1">
                <a:cs typeface="Times New Roman" panose="02020603050405020304" pitchFamily="18" charset="0"/>
              </a:rPr>
              <a:t>learn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BotL-specific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actions</a:t>
            </a:r>
            <a:r>
              <a:rPr lang="es-ES_tradnl" sz="1200" dirty="0">
                <a:cs typeface="Times New Roman" panose="02020603050405020304" pitchFamily="18" charset="0"/>
              </a:rPr>
              <a:t>. </a:t>
            </a:r>
            <a:r>
              <a:rPr lang="es-ES_tradnl" sz="1200" dirty="0" err="1">
                <a:cs typeface="Times New Roman" panose="02020603050405020304" pitchFamily="18" charset="0"/>
              </a:rPr>
              <a:t>Future</a:t>
            </a:r>
            <a:r>
              <a:rPr lang="es-ES_tradnl" sz="1200" dirty="0">
                <a:cs typeface="Times New Roman" panose="02020603050405020304" pitchFamily="18" charset="0"/>
              </a:rPr>
              <a:t> NLG </a:t>
            </a:r>
            <a:r>
              <a:rPr lang="es-ES_tradnl" sz="1200" dirty="0" err="1">
                <a:cs typeface="Times New Roman" panose="02020603050405020304" pitchFamily="18" charset="0"/>
              </a:rPr>
              <a:t>work</a:t>
            </a:r>
            <a:r>
              <a:rPr lang="es-ES_tradnl" sz="1200" dirty="0">
                <a:cs typeface="Times New Roman" panose="02020603050405020304" pitchFamily="18" charset="0"/>
              </a:rPr>
              <a:t> can Foster </a:t>
            </a:r>
            <a:r>
              <a:rPr lang="es-ES_tradnl" sz="1200" dirty="0" err="1">
                <a:cs typeface="Times New Roman" panose="02020603050405020304" pitchFamily="18" charset="0"/>
              </a:rPr>
              <a:t>parallel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templates</a:t>
            </a:r>
            <a:r>
              <a:rPr lang="es-ES_tradnl" sz="1200" dirty="0">
                <a:cs typeface="Times New Roman" panose="02020603050405020304" pitchFamily="18" charset="0"/>
              </a:rPr>
              <a:t> in </a:t>
            </a:r>
            <a:r>
              <a:rPr lang="es-ES_tradnl" sz="1200" dirty="0" err="1">
                <a:cs typeface="Times New Roman" panose="02020603050405020304" pitchFamily="18" charset="0"/>
              </a:rPr>
              <a:t>the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form</a:t>
            </a:r>
            <a:r>
              <a:rPr lang="es-ES_tradnl" sz="1200" dirty="0">
                <a:cs typeface="Times New Roman" panose="02020603050405020304" pitchFamily="18" charset="0"/>
              </a:rPr>
              <a:t> of robot </a:t>
            </a:r>
            <a:r>
              <a:rPr lang="es-ES_tradnl" sz="1200" dirty="0" err="1">
                <a:cs typeface="Times New Roman" panose="02020603050405020304" pitchFamily="18" charset="0"/>
              </a:rPr>
              <a:t>requests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for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clarification</a:t>
            </a:r>
            <a:r>
              <a:rPr lang="es-ES_tradnl" sz="1200" dirty="0">
                <a:cs typeface="Times New Roman" panose="02020603050405020304" pitchFamily="18" charset="0"/>
              </a:rPr>
              <a:t> and </a:t>
            </a:r>
            <a:r>
              <a:rPr lang="es-ES_tradnl" sz="1200" dirty="0" err="1">
                <a:cs typeface="Times New Roman" panose="02020603050405020304" pitchFamily="18" charset="0"/>
              </a:rPr>
              <a:t>assertions</a:t>
            </a:r>
            <a:r>
              <a:rPr lang="es-ES_tradnl" sz="1200" dirty="0">
                <a:cs typeface="Times New Roman" panose="02020603050405020304" pitchFamily="18" charset="0"/>
              </a:rPr>
              <a:t>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sz="1200" dirty="0"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dirty="0" err="1">
                <a:cs typeface="Times New Roman" panose="02020603050405020304" pitchFamily="18" charset="0"/>
              </a:rPr>
              <a:t>This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allows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us</a:t>
            </a:r>
            <a:r>
              <a:rPr lang="es-ES_tradnl" sz="1200" dirty="0">
                <a:cs typeface="Times New Roman" panose="02020603050405020304" pitchFamily="18" charset="0"/>
              </a:rPr>
              <a:t> to </a:t>
            </a:r>
            <a:r>
              <a:rPr lang="es-ES_tradnl" sz="1200" dirty="0" err="1">
                <a:cs typeface="Times New Roman" panose="02020603050405020304" pitchFamily="18" charset="0"/>
              </a:rPr>
              <a:t>specify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which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arguments</a:t>
            </a:r>
            <a:r>
              <a:rPr lang="es-ES_tradnl" sz="1200" dirty="0">
                <a:cs typeface="Times New Roman" panose="02020603050405020304" pitchFamily="18" charset="0"/>
              </a:rPr>
              <a:t> are </a:t>
            </a:r>
            <a:r>
              <a:rPr lang="es-ES_tradnl" sz="1200" dirty="0" err="1">
                <a:cs typeface="Times New Roman" panose="02020603050405020304" pitchFamily="18" charset="0"/>
              </a:rPr>
              <a:t>necessary</a:t>
            </a:r>
            <a:r>
              <a:rPr lang="es-ES_tradnl" sz="1200" dirty="0"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cs typeface="Times New Roman" panose="02020603050405020304" pitchFamily="18" charset="0"/>
              </a:rPr>
              <a:t>for</a:t>
            </a:r>
            <a:r>
              <a:rPr lang="es-ES_tradnl" sz="1200" dirty="0">
                <a:cs typeface="Times New Roman" panose="02020603050405020304" pitchFamily="18" charset="0"/>
              </a:rPr>
              <a:t> robot </a:t>
            </a:r>
            <a:r>
              <a:rPr lang="es-ES_tradnl" sz="1200" dirty="0" err="1">
                <a:cs typeface="Times New Roman" panose="02020603050405020304" pitchFamily="18" charset="0"/>
              </a:rPr>
              <a:t>operationalization</a:t>
            </a:r>
            <a:r>
              <a:rPr lang="es-ES_tradnl" sz="1200" dirty="0">
                <a:cs typeface="Times New Roman" panose="02020603050405020304" pitchFamily="18" charset="0"/>
              </a:rPr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7886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/>
              <a:t>We</a:t>
            </a:r>
            <a:r>
              <a:rPr lang="es-ES_tradnl" dirty="0"/>
              <a:t> can </a:t>
            </a:r>
            <a:r>
              <a:rPr lang="es-ES_tradnl" dirty="0" err="1"/>
              <a:t>model</a:t>
            </a:r>
            <a:r>
              <a:rPr lang="es-ES_tradnl" dirty="0"/>
              <a:t> a mini-dialogue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makes</a:t>
            </a:r>
            <a:r>
              <a:rPr lang="es-ES_tradnl" dirty="0"/>
              <a:t> use of </a:t>
            </a:r>
            <a:r>
              <a:rPr lang="es-ES_tradnl" dirty="0" err="1"/>
              <a:t>all</a:t>
            </a:r>
            <a:r>
              <a:rPr lang="es-ES_tradnl" dirty="0"/>
              <a:t> </a:t>
            </a:r>
            <a:r>
              <a:rPr lang="es-ES_tradnl" dirty="0" err="1"/>
              <a:t>these</a:t>
            </a:r>
            <a:r>
              <a:rPr lang="es-ES_tradnl" dirty="0"/>
              <a:t> </a:t>
            </a:r>
            <a:r>
              <a:rPr lang="es-ES_tradnl" dirty="0" err="1"/>
              <a:t>refinements</a:t>
            </a:r>
            <a:r>
              <a:rPr lang="es-ES_trad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17964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What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meaning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of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these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phrases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effectLst/>
              <a:latin typeface="+mj-lt"/>
              <a:ea typeface="+mj-ea"/>
              <a:cs typeface="+mj-cs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For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our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purposes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first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utterance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should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be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an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indirect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speech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act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yet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would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be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nice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if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our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robot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understood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flavors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of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modality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be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able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differentiate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something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like „Can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you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take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a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picture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?“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from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„Can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you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speak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Arabic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?“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„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Could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you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read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that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for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me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pleae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?“.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want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our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robot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understand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underlying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presuppositions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that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come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with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these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different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forms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yet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do so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automatically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in a human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wayl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effectLst/>
              <a:latin typeface="+mj-lt"/>
              <a:ea typeface="+mj-ea"/>
              <a:cs typeface="+mj-cs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For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second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utterance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assumed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speaker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intention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short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-hand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issue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same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command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a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second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time.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However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what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behavior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should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expect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if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“do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that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again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”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uttered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after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completion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of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a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complex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command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such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“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go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next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doorway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, turn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around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and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take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a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picture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”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after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only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part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of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command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had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been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executed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.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How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far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back in time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should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robot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know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look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back?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should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be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action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based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?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effectLst/>
              <a:latin typeface="+mj-lt"/>
              <a:ea typeface="+mj-ea"/>
              <a:cs typeface="+mj-cs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Ambiguous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statements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like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these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that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are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very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common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in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robot-directed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speech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and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human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speech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in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general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built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up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of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tacit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knowledge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of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these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categories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and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how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they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are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encoded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in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language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that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non-human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agents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lack.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effectLst/>
              <a:latin typeface="+mj-lt"/>
              <a:ea typeface="+mj-ea"/>
              <a:cs typeface="+mj-cs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Can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they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figure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out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what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difficult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about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these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statements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391557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Expand</a:t>
            </a:r>
            <a:r>
              <a:rPr lang="de-DE" dirty="0"/>
              <a:t> </a:t>
            </a:r>
            <a:r>
              <a:rPr lang="de-DE" dirty="0" err="1"/>
              <a:t>citations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43834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Expand</a:t>
            </a:r>
            <a:r>
              <a:rPr lang="de-DE" dirty="0"/>
              <a:t> </a:t>
            </a:r>
            <a:r>
              <a:rPr lang="de-DE" dirty="0" err="1"/>
              <a:t>citations</a:t>
            </a:r>
            <a:r>
              <a:rPr lang="de-DE"/>
              <a:t>.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261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In the language of this domain, we find that people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communicating with robots often employ multiple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ways of saying the same thing; for example</a:t>
            </a:r>
            <a:r>
              <a:rPr lang="mr-IN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…</a:t>
            </a:r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 (an alternate example, even harder, is something like: do you remember where you started?)</a:t>
            </a:r>
          </a:p>
        </p:txBody>
      </p:sp>
    </p:spTree>
    <p:extLst>
      <p:ext uri="{BB962C8B-B14F-4D97-AF65-F5344CB8AC3E}">
        <p14:creationId xmlns:p14="http://schemas.microsoft.com/office/powerpoint/2010/main" val="876147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However, they also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employ very similar syntactic structures to say different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things: Can you take a picture?, intended as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a polite request for a picture, and Can you speak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Arabic?, intended as a question of the robot’s abilities.</a:t>
            </a:r>
          </a:p>
          <a:p>
            <a:endParaRPr lang="en-US" sz="1200" b="0" i="0" u="none" strike="noStrike" baseline="0" dirty="0">
              <a:latin typeface="+mj-lt"/>
              <a:ea typeface="+mj-ea"/>
              <a:cs typeface="+mj-cs"/>
              <a:sym typeface="Calibri"/>
            </a:endParaRPr>
          </a:p>
          <a:p>
            <a:r>
              <a:rPr lang="en-US" sz="1200" b="1" i="0" u="none" strike="noStrike" baseline="0" dirty="0">
                <a:latin typeface="+mj-lt"/>
                <a:ea typeface="+mj-ea"/>
                <a:cs typeface="+mj-cs"/>
                <a:sym typeface="Calibri"/>
              </a:rPr>
              <a:t>Add: in an unknown environment </a:t>
            </a:r>
          </a:p>
        </p:txBody>
      </p:sp>
    </p:spTree>
    <p:extLst>
      <p:ext uri="{BB962C8B-B14F-4D97-AF65-F5344CB8AC3E}">
        <p14:creationId xmlns:p14="http://schemas.microsoft.com/office/powerpoint/2010/main" val="1047387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To get at the underlying meaning of these utterances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despite surface variations and similarities,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our goal is to develop semantic representations for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this project. We plan to use these representations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in an implemented, live system to facilitate both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NLU of the robot-directed instructions as well as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Natural Language Generation (NLG) of robot responses</a:t>
            </a:r>
          </a:p>
          <a:p>
            <a:r>
              <a:rPr lang="en-US" sz="1200" b="0" i="0" u="none" strike="noStrike" baseline="0" dirty="0">
                <a:latin typeface="+mj-lt"/>
                <a:ea typeface="+mj-ea"/>
                <a:cs typeface="+mj-cs"/>
                <a:sym typeface="Calibri"/>
              </a:rPr>
              <a:t>and feedback.</a:t>
            </a:r>
          </a:p>
          <a:p>
            <a:endParaRPr lang="en-US" sz="1200" b="0" i="0" u="none" strike="noStrike" baseline="0" dirty="0">
              <a:latin typeface="+mj-lt"/>
              <a:ea typeface="+mj-ea"/>
              <a:cs typeface="+mj-cs"/>
              <a:sym typeface="Calibri"/>
            </a:endParaRPr>
          </a:p>
          <a:p>
            <a:r>
              <a:rPr lang="en-US" sz="1200" b="1" i="0" u="none" strike="noStrike" baseline="0" dirty="0">
                <a:latin typeface="+mj-lt"/>
                <a:ea typeface="+mj-ea"/>
                <a:cs typeface="+mj-cs"/>
                <a:sym typeface="Calibri"/>
              </a:rPr>
              <a:t>*maybe take this slide out and put overview slide here.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547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In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this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type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of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evaluation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, a human “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wizard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”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takes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on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role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of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robot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so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that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can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mimic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ideal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behavior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and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see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how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a human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interacts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naturally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. Over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four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phases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our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goal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reduce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human intermediaries.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effectLst/>
              <a:latin typeface="+mj-lt"/>
              <a:ea typeface="+mj-ea"/>
              <a:cs typeface="+mj-cs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Annotation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serves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identify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what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humans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say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how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humans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use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language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do,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and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what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dialogue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relations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exist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in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this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type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of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exchange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. This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extralinguistic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information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is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useful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for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a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potentially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automated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system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in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dirty="0" err="1">
                <a:effectLst/>
                <a:latin typeface="+mj-lt"/>
                <a:ea typeface="+mj-ea"/>
                <a:cs typeface="+mj-cs"/>
                <a:sym typeface="Calibri"/>
              </a:rPr>
              <a:t>future</a:t>
            </a:r>
            <a:r>
              <a:rPr lang="de-DE" sz="1200" dirty="0">
                <a:effectLst/>
                <a:latin typeface="+mj-lt"/>
                <a:ea typeface="+mj-ea"/>
                <a:cs typeface="+mj-cs"/>
                <a:sym typeface="Calibri"/>
              </a:rPr>
              <a:t>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effectLst/>
              <a:latin typeface="+mj-lt"/>
              <a:ea typeface="+mj-ea"/>
              <a:cs typeface="+mj-cs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Talk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through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movement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of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multi-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floor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dialogue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and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possibly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add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arrows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make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clearer</a:t>
            </a:r>
            <a:endParaRPr lang="de-DE" sz="1200" b="1" dirty="0">
              <a:effectLst/>
              <a:latin typeface="+mj-lt"/>
              <a:ea typeface="+mj-ea"/>
              <a:cs typeface="+mj-cs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Add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photos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: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indicate</a:t>
            </a:r>
            <a:r>
              <a:rPr lang="de-DE" sz="1200" b="1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1" dirty="0" err="1">
                <a:effectLst/>
                <a:latin typeface="+mj-lt"/>
                <a:ea typeface="+mj-ea"/>
                <a:cs typeface="+mj-cs"/>
                <a:sym typeface="Calibri"/>
              </a:rPr>
              <a:t>participants</a:t>
            </a:r>
            <a:endParaRPr lang="de-DE" b="1" dirty="0">
              <a:effectLst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2446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As </a:t>
            </a:r>
            <a:r>
              <a:rPr lang="de-DE" dirty="0" err="1"/>
              <a:t>stated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,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goal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develop</a:t>
            </a:r>
            <a:r>
              <a:rPr lang="de-DE" dirty="0"/>
              <a:t> </a:t>
            </a:r>
            <a:r>
              <a:rPr lang="de-DE" dirty="0" err="1"/>
              <a:t>semantic</a:t>
            </a:r>
            <a:r>
              <a:rPr lang="de-DE" dirty="0"/>
              <a:t> </a:t>
            </a:r>
            <a:r>
              <a:rPr lang="de-DE" dirty="0" err="1"/>
              <a:t>representations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sentences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dialogue</a:t>
            </a:r>
            <a:r>
              <a:rPr lang="de-DE" dirty="0"/>
              <a:t>,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put</a:t>
            </a:r>
            <a:r>
              <a:rPr lang="de-DE" dirty="0"/>
              <a:t> </a:t>
            </a:r>
            <a:r>
              <a:rPr lang="de-DE" dirty="0" err="1"/>
              <a:t>linguisitc</a:t>
            </a:r>
            <a:r>
              <a:rPr lang="de-DE" dirty="0"/>
              <a:t> </a:t>
            </a:r>
            <a:r>
              <a:rPr lang="de-DE" dirty="0" err="1"/>
              <a:t>content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illocutionary</a:t>
            </a:r>
            <a:r>
              <a:rPr lang="de-DE" dirty="0"/>
              <a:t> </a:t>
            </a:r>
            <a:r>
              <a:rPr lang="de-DE" dirty="0" err="1"/>
              <a:t>force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pragmatic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. This </a:t>
            </a:r>
            <a:r>
              <a:rPr lang="de-DE" dirty="0" err="1"/>
              <a:t>distinguishes</a:t>
            </a:r>
            <a:r>
              <a:rPr lang="de-DE" dirty="0"/>
              <a:t> „</a:t>
            </a:r>
            <a:r>
              <a:rPr lang="de-DE" dirty="0" err="1"/>
              <a:t>sentence</a:t>
            </a:r>
            <a:r>
              <a:rPr lang="de-DE" dirty="0"/>
              <a:t> </a:t>
            </a:r>
            <a:r>
              <a:rPr lang="de-DE" dirty="0" err="1"/>
              <a:t>meaning</a:t>
            </a:r>
            <a:r>
              <a:rPr lang="de-DE" dirty="0"/>
              <a:t>“ </a:t>
            </a:r>
            <a:r>
              <a:rPr lang="de-DE" dirty="0" err="1"/>
              <a:t>from</a:t>
            </a:r>
            <a:r>
              <a:rPr lang="de-DE" dirty="0"/>
              <a:t> „</a:t>
            </a:r>
            <a:r>
              <a:rPr lang="de-DE" dirty="0" err="1"/>
              <a:t>utterance</a:t>
            </a:r>
            <a:r>
              <a:rPr lang="de-DE" dirty="0"/>
              <a:t> </a:t>
            </a:r>
            <a:r>
              <a:rPr lang="de-DE" dirty="0" err="1"/>
              <a:t>meaning</a:t>
            </a:r>
            <a:r>
              <a:rPr lang="de-DE" dirty="0"/>
              <a:t>“.</a:t>
            </a:r>
          </a:p>
          <a:p>
            <a:endParaRPr lang="de-DE" dirty="0"/>
          </a:p>
          <a:p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choose</a:t>
            </a:r>
            <a:r>
              <a:rPr lang="de-DE" dirty="0"/>
              <a:t> AMR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reasons</a:t>
            </a:r>
            <a:r>
              <a:rPr lang="de-DE" dirty="0"/>
              <a:t>, but </a:t>
            </a:r>
            <a:r>
              <a:rPr lang="de-DE" dirty="0" err="1"/>
              <a:t>primarily</a:t>
            </a:r>
            <a:r>
              <a:rPr lang="de-DE" dirty="0"/>
              <a:t>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existence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semantic</a:t>
            </a:r>
            <a:r>
              <a:rPr lang="de-DE" dirty="0"/>
              <a:t> </a:t>
            </a:r>
            <a:r>
              <a:rPr lang="de-DE" dirty="0" err="1"/>
              <a:t>parsers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annotated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allows</a:t>
            </a:r>
            <a:r>
              <a:rPr lang="de-DE" dirty="0"/>
              <a:t> </a:t>
            </a:r>
            <a:r>
              <a:rPr lang="de-DE" dirty="0" err="1"/>
              <a:t>us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abstract</a:t>
            </a:r>
            <a:r>
              <a:rPr lang="de-DE" dirty="0"/>
              <a:t> </a:t>
            </a:r>
            <a:r>
              <a:rPr lang="de-DE" dirty="0" err="1"/>
              <a:t>away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syntactic</a:t>
            </a:r>
            <a:r>
              <a:rPr lang="de-DE" dirty="0"/>
              <a:t> </a:t>
            </a:r>
            <a:r>
              <a:rPr lang="de-DE" dirty="0" err="1"/>
              <a:t>structure</a:t>
            </a:r>
            <a:r>
              <a:rPr lang="de-DE" dirty="0"/>
              <a:t>. </a:t>
            </a:r>
          </a:p>
          <a:p>
            <a:endParaRPr lang="de-DE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“Incrementally taming natural language”, rather than restricting it </a:t>
            </a:r>
            <a:endParaRPr lang="en-US" b="1" dirty="0"/>
          </a:p>
          <a:p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 a domain-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representation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directly</a:t>
            </a:r>
            <a:r>
              <a:rPr lang="de-DE" dirty="0"/>
              <a:t> </a:t>
            </a:r>
            <a:r>
              <a:rPr lang="de-DE" dirty="0" err="1"/>
              <a:t>translatable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robot</a:t>
            </a:r>
            <a:r>
              <a:rPr lang="de-DE" dirty="0"/>
              <a:t> </a:t>
            </a:r>
            <a:r>
              <a:rPr lang="de-DE" dirty="0" err="1"/>
              <a:t>action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1750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remind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you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of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our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goal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we‘d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like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have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fluid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communication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between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a human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and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a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remotely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located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robot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explore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spaces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and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identify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scenes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and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objects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.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Currently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, AMR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lacks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vital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information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do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this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.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For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example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these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three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utterances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are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all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currently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represented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same in AMR.  </a:t>
            </a:r>
          </a:p>
          <a:p>
            <a:endParaRPr lang="de-DE" sz="1200" b="0" i="0" u="none" strike="noStrike" dirty="0">
              <a:effectLst/>
              <a:latin typeface="+mj-lt"/>
              <a:ea typeface="+mj-ea"/>
              <a:cs typeface="+mj-cs"/>
              <a:sym typeface="Calibri"/>
            </a:endParaRPr>
          </a:p>
          <a:p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amend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AMR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for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our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purposes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, I will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now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talk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about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three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updates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we‘ve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made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for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our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task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: (i)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adding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tense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and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aspect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information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; (ii)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adding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speech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act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information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;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and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(iii)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adding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information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relevant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spatial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parameters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.</a:t>
            </a:r>
          </a:p>
          <a:p>
            <a:endParaRPr lang="de-DE" sz="1200" b="0" i="0" u="none" strike="noStrike" dirty="0">
              <a:effectLst/>
              <a:latin typeface="+mj-lt"/>
              <a:ea typeface="+mj-ea"/>
              <a:cs typeface="+mj-cs"/>
              <a:sym typeface="Calibri"/>
            </a:endParaRPr>
          </a:p>
          <a:p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this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a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bit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tricky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because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we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want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be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clear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that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under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current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guidelines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even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gold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standard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AMRs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for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will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move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forward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/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moving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/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moved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would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all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be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same.  I.e.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this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isn't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just a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parser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problem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requiring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more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data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, but also,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because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there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so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little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imperative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training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data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,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parser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output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largely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appearing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same,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with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exception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that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we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really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aren't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getting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null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subjects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at all. </a:t>
            </a:r>
          </a:p>
          <a:p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 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There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isn't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even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really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consistency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as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how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"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forward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"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is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treated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either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, but I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don't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think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we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want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to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get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into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that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lang="de-DE" sz="1200" b="0" i="0" u="none" strike="noStrike" dirty="0" err="1">
                <a:effectLst/>
                <a:latin typeface="+mj-lt"/>
                <a:ea typeface="+mj-ea"/>
                <a:cs typeface="+mj-cs"/>
                <a:sym typeface="Calibri"/>
              </a:rPr>
              <a:t>here</a:t>
            </a:r>
            <a:r>
              <a:rPr lang="de-DE" sz="1200" b="0" i="0" u="none" strike="noStrike" dirty="0">
                <a:effectLst/>
                <a:latin typeface="+mj-lt"/>
                <a:ea typeface="+mj-ea"/>
                <a:cs typeface="+mj-cs"/>
                <a:sym typeface="Calibri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5965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/>
              <a:t>Distinguish</a:t>
            </a:r>
            <a:r>
              <a:rPr lang="es-ES_tradnl" dirty="0"/>
              <a:t> </a:t>
            </a:r>
            <a:r>
              <a:rPr lang="es-ES_tradnl" dirty="0" err="1"/>
              <a:t>content</a:t>
            </a:r>
            <a:r>
              <a:rPr lang="es-ES_tradnl" dirty="0"/>
              <a:t> of </a:t>
            </a:r>
            <a:r>
              <a:rPr lang="es-ES_tradnl" dirty="0" err="1"/>
              <a:t>sentence</a:t>
            </a:r>
            <a:r>
              <a:rPr lang="es-ES_tradnl" dirty="0"/>
              <a:t> </a:t>
            </a:r>
            <a:r>
              <a:rPr lang="es-ES_tradnl" dirty="0" err="1"/>
              <a:t>from</a:t>
            </a:r>
            <a:r>
              <a:rPr lang="es-ES_tradnl" dirty="0"/>
              <a:t> speaker </a:t>
            </a:r>
            <a:r>
              <a:rPr lang="es-ES_tradnl" dirty="0" err="1"/>
              <a:t>intention</a:t>
            </a:r>
            <a:r>
              <a:rPr lang="es-ES_tradnl" dirty="0"/>
              <a:t> </a:t>
            </a:r>
            <a:r>
              <a:rPr lang="es-ES_tradnl" dirty="0" err="1"/>
              <a:t>behind</a:t>
            </a:r>
            <a:r>
              <a:rPr lang="es-ES_tradnl" dirty="0"/>
              <a:t> </a:t>
            </a:r>
            <a:r>
              <a:rPr lang="es-ES_tradnl" dirty="0" err="1"/>
              <a:t>utterance</a:t>
            </a:r>
            <a:r>
              <a:rPr lang="es-ES_tradnl" dirty="0"/>
              <a:t> </a:t>
            </a:r>
          </a:p>
          <a:p>
            <a:endParaRPr lang="es-ES_tradnl" dirty="0"/>
          </a:p>
          <a:p>
            <a:r>
              <a:rPr lang="es-ES_tradnl" dirty="0"/>
              <a:t>I </a:t>
            </a:r>
            <a:r>
              <a:rPr lang="es-ES_tradnl" dirty="0" err="1"/>
              <a:t>will</a:t>
            </a:r>
            <a:r>
              <a:rPr lang="es-ES_tradnl" dirty="0"/>
              <a:t> </a:t>
            </a:r>
            <a:r>
              <a:rPr lang="es-ES_tradnl" dirty="0" err="1"/>
              <a:t>discuss</a:t>
            </a:r>
            <a:r>
              <a:rPr lang="es-ES_tradnl" dirty="0"/>
              <a:t> </a:t>
            </a:r>
            <a:r>
              <a:rPr lang="es-ES_tradnl" dirty="0" err="1"/>
              <a:t>these</a:t>
            </a:r>
            <a:r>
              <a:rPr lang="es-ES_tradnl" dirty="0"/>
              <a:t> in </a:t>
            </a:r>
            <a:r>
              <a:rPr lang="es-ES_tradnl" dirty="0" err="1"/>
              <a:t>order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77688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Allow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robot to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decode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implied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intention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behind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human input. Similar to dialogue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structure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annotation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mentioned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earlier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: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goal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pair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linguistic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content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(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sentence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meaning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)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with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pragmatic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effect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(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utterance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1200" b="0" dirty="0" err="1">
                <a:latin typeface="+mj-lt"/>
                <a:cs typeface="Times New Roman" panose="02020603050405020304" pitchFamily="18" charset="0"/>
              </a:rPr>
              <a:t>meaning</a:t>
            </a:r>
            <a:r>
              <a:rPr lang="es-ES_tradnl" sz="1200" b="0" dirty="0">
                <a:latin typeface="+mj-lt"/>
                <a:cs typeface="Times New Roman" panose="02020603050405020304" pitchFamily="18" charset="0"/>
              </a:rPr>
              <a:t>). </a:t>
            </a:r>
          </a:p>
          <a:p>
            <a:endParaRPr lang="de-DE" dirty="0"/>
          </a:p>
          <a:p>
            <a:r>
              <a:rPr lang="de-DE" b="1" dirty="0" err="1"/>
              <a:t>animation</a:t>
            </a:r>
            <a:endParaRPr lang="de-DE" b="1" dirty="0"/>
          </a:p>
          <a:p>
            <a:endParaRPr lang="de-DE" b="1" dirty="0"/>
          </a:p>
          <a:p>
            <a:r>
              <a:rPr lang="de-DE" b="1" dirty="0" err="1"/>
              <a:t>Currently</a:t>
            </a:r>
            <a:r>
              <a:rPr lang="de-DE" b="1" dirty="0"/>
              <a:t> </a:t>
            </a:r>
            <a:r>
              <a:rPr lang="de-DE" b="1" dirty="0" err="1"/>
              <a:t>these</a:t>
            </a:r>
            <a:r>
              <a:rPr lang="de-DE" b="1" dirty="0"/>
              <a:t> </a:t>
            </a:r>
            <a:r>
              <a:rPr lang="de-DE" b="1" dirty="0" err="1"/>
              <a:t>are</a:t>
            </a:r>
            <a:r>
              <a:rPr lang="de-DE" b="1" dirty="0"/>
              <a:t> </a:t>
            </a:r>
            <a:r>
              <a:rPr lang="de-DE" b="1" dirty="0" err="1"/>
              <a:t>specific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our</a:t>
            </a:r>
            <a:r>
              <a:rPr lang="de-DE" b="1" dirty="0"/>
              <a:t> </a:t>
            </a:r>
            <a:r>
              <a:rPr lang="de-DE" b="1" dirty="0" err="1"/>
              <a:t>domain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provide</a:t>
            </a:r>
            <a:r>
              <a:rPr lang="de-DE" b="1" dirty="0"/>
              <a:t> </a:t>
            </a:r>
            <a:r>
              <a:rPr lang="de-DE" b="1" dirty="0" err="1"/>
              <a:t>coverage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utterances</a:t>
            </a:r>
            <a:r>
              <a:rPr lang="de-DE" b="1" dirty="0"/>
              <a:t> in </a:t>
            </a:r>
            <a:r>
              <a:rPr lang="de-DE" b="1" dirty="0" err="1"/>
              <a:t>our</a:t>
            </a:r>
            <a:r>
              <a:rPr lang="de-DE" b="1" dirty="0"/>
              <a:t> </a:t>
            </a:r>
            <a:r>
              <a:rPr lang="de-DE" b="1" dirty="0" err="1"/>
              <a:t>corpus</a:t>
            </a:r>
            <a:r>
              <a:rPr lang="de-DE" b="1" dirty="0"/>
              <a:t>, </a:t>
            </a:r>
            <a:r>
              <a:rPr lang="de-DE" b="1" dirty="0" err="1"/>
              <a:t>though</a:t>
            </a:r>
            <a:r>
              <a:rPr lang="de-DE" b="1" dirty="0"/>
              <a:t> </a:t>
            </a:r>
            <a:r>
              <a:rPr lang="de-DE" b="1" dirty="0" err="1"/>
              <a:t>this</a:t>
            </a:r>
            <a:r>
              <a:rPr lang="de-DE" b="1" dirty="0"/>
              <a:t> </a:t>
            </a:r>
            <a:r>
              <a:rPr lang="de-DE" b="1" dirty="0" err="1"/>
              <a:t>set</a:t>
            </a:r>
            <a:r>
              <a:rPr lang="de-DE" b="1" dirty="0"/>
              <a:t> </a:t>
            </a:r>
            <a:r>
              <a:rPr lang="de-DE" b="1" dirty="0" err="1"/>
              <a:t>can</a:t>
            </a:r>
            <a:r>
              <a:rPr lang="de-DE" b="1" dirty="0"/>
              <a:t> </a:t>
            </a:r>
            <a:r>
              <a:rPr lang="de-DE" b="1" dirty="0" err="1"/>
              <a:t>be</a:t>
            </a:r>
            <a:r>
              <a:rPr lang="de-DE" b="1" dirty="0"/>
              <a:t> </a:t>
            </a:r>
            <a:r>
              <a:rPr lang="de-DE" b="1" dirty="0" err="1"/>
              <a:t>generalizaed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expanded</a:t>
            </a:r>
            <a:r>
              <a:rPr lang="de-DE" b="1" dirty="0"/>
              <a:t> </a:t>
            </a:r>
            <a:r>
              <a:rPr lang="de-DE" b="1" dirty="0" err="1"/>
              <a:t>given</a:t>
            </a:r>
            <a:r>
              <a:rPr lang="de-DE" b="1" dirty="0"/>
              <a:t> </a:t>
            </a:r>
            <a:r>
              <a:rPr lang="de-DE" b="1" dirty="0" err="1"/>
              <a:t>our</a:t>
            </a:r>
            <a:r>
              <a:rPr lang="de-DE" b="1" dirty="0"/>
              <a:t> design (</a:t>
            </a:r>
            <a:r>
              <a:rPr lang="de-DE" b="1" dirty="0" err="1"/>
              <a:t>as</a:t>
            </a:r>
            <a:r>
              <a:rPr lang="de-DE" b="1" dirty="0"/>
              <a:t> </a:t>
            </a:r>
            <a:r>
              <a:rPr lang="de-DE" b="1" dirty="0" err="1"/>
              <a:t>you</a:t>
            </a:r>
            <a:r>
              <a:rPr lang="de-DE" b="1" dirty="0"/>
              <a:t> will </a:t>
            </a:r>
            <a:r>
              <a:rPr lang="de-DE" b="1" dirty="0" err="1"/>
              <a:t>see</a:t>
            </a:r>
            <a:r>
              <a:rPr lang="de-DE" b="1" dirty="0"/>
              <a:t> on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next</a:t>
            </a:r>
            <a:r>
              <a:rPr lang="de-DE" b="1" dirty="0"/>
              <a:t> </a:t>
            </a:r>
            <a:r>
              <a:rPr lang="de-DE" b="1" dirty="0" err="1"/>
              <a:t>slide</a:t>
            </a:r>
            <a:r>
              <a:rPr lang="de-DE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92298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04859" y="6395369"/>
            <a:ext cx="281941" cy="28708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5" name="Picture 14"/>
          <p:cNvGrpSpPr/>
          <p:nvPr userDrawn="1"/>
        </p:nvGrpSpPr>
        <p:grpSpPr>
          <a:xfrm>
            <a:off x="7696200" y="6156971"/>
            <a:ext cx="1352550" cy="348605"/>
            <a:chOff x="0" y="0"/>
            <a:chExt cx="1352550" cy="348603"/>
          </a:xfrm>
        </p:grpSpPr>
        <p:sp>
          <p:nvSpPr>
            <p:cNvPr id="6" name="Rectangle"/>
            <p:cNvSpPr/>
            <p:nvPr/>
          </p:nvSpPr>
          <p:spPr>
            <a:xfrm>
              <a:off x="0" y="0"/>
              <a:ext cx="1352550" cy="348604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7" name="image3.png" descr="image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352550" cy="34860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le Text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8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5" name="Picture 14"/>
          <p:cNvGrpSpPr/>
          <p:nvPr userDrawn="1"/>
        </p:nvGrpSpPr>
        <p:grpSpPr>
          <a:xfrm>
            <a:off x="7696200" y="6156971"/>
            <a:ext cx="1352550" cy="348605"/>
            <a:chOff x="0" y="0"/>
            <a:chExt cx="1352550" cy="348603"/>
          </a:xfrm>
        </p:grpSpPr>
        <p:sp>
          <p:nvSpPr>
            <p:cNvPr id="6" name="Rectangle"/>
            <p:cNvSpPr/>
            <p:nvPr/>
          </p:nvSpPr>
          <p:spPr>
            <a:xfrm>
              <a:off x="0" y="0"/>
              <a:ext cx="1352550" cy="348604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7" name="image3.png" descr="image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352550" cy="34860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04859" y="6395369"/>
            <a:ext cx="281941" cy="28708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5" name="Picture 14"/>
          <p:cNvGrpSpPr/>
          <p:nvPr userDrawn="1"/>
        </p:nvGrpSpPr>
        <p:grpSpPr>
          <a:xfrm>
            <a:off x="7696200" y="6156971"/>
            <a:ext cx="1352550" cy="348605"/>
            <a:chOff x="0" y="0"/>
            <a:chExt cx="1352550" cy="348603"/>
          </a:xfrm>
        </p:grpSpPr>
        <p:sp>
          <p:nvSpPr>
            <p:cNvPr id="6" name="Rectangle"/>
            <p:cNvSpPr/>
            <p:nvPr/>
          </p:nvSpPr>
          <p:spPr>
            <a:xfrm>
              <a:off x="0" y="0"/>
              <a:ext cx="1352550" cy="348604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7" name="image3.png" descr="image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352550" cy="34860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9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9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6" name="Picture 14"/>
          <p:cNvGrpSpPr/>
          <p:nvPr userDrawn="1"/>
        </p:nvGrpSpPr>
        <p:grpSpPr>
          <a:xfrm>
            <a:off x="7696200" y="6156971"/>
            <a:ext cx="1352550" cy="348605"/>
            <a:chOff x="0" y="0"/>
            <a:chExt cx="1352550" cy="348603"/>
          </a:xfrm>
        </p:grpSpPr>
        <p:sp>
          <p:nvSpPr>
            <p:cNvPr id="7" name="Rectangle"/>
            <p:cNvSpPr/>
            <p:nvPr/>
          </p:nvSpPr>
          <p:spPr>
            <a:xfrm>
              <a:off x="0" y="0"/>
              <a:ext cx="1352550" cy="348604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8" name="image3.png" descr="image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352550" cy="34860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2"/>
          <p:cNvSpPr/>
          <p:nvPr/>
        </p:nvSpPr>
        <p:spPr>
          <a:xfrm flipH="1" flipV="1">
            <a:off x="665219" y="6307535"/>
            <a:ext cx="8478781" cy="10561"/>
          </a:xfrm>
          <a:prstGeom prst="line">
            <a:avLst/>
          </a:prstGeom>
          <a:noFill/>
          <a:ln w="9525" cap="flat">
            <a:solidFill>
              <a:srgbClr val="FFC422"/>
            </a:solidFill>
            <a:prstDash val="solid"/>
            <a:round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808271" y="6578353"/>
            <a:ext cx="281941" cy="28708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4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4" y="6124898"/>
            <a:ext cx="1847248" cy="492600"/>
          </a:xfrm>
          <a:prstGeom prst="rect">
            <a:avLst/>
          </a:prstGeom>
        </p:spPr>
      </p:pic>
      <p:grpSp>
        <p:nvGrpSpPr>
          <p:cNvPr id="10" name="Picture 14"/>
          <p:cNvGrpSpPr/>
          <p:nvPr userDrawn="1"/>
        </p:nvGrpSpPr>
        <p:grpSpPr>
          <a:xfrm>
            <a:off x="7696200" y="6156971"/>
            <a:ext cx="1352550" cy="348605"/>
            <a:chOff x="0" y="0"/>
            <a:chExt cx="1352550" cy="348603"/>
          </a:xfrm>
        </p:grpSpPr>
        <p:sp>
          <p:nvSpPr>
            <p:cNvPr id="11" name="Rectangle"/>
            <p:cNvSpPr/>
            <p:nvPr/>
          </p:nvSpPr>
          <p:spPr>
            <a:xfrm>
              <a:off x="0" y="0"/>
              <a:ext cx="1352550" cy="348604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12" name="image3.png" descr="image3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0" y="0"/>
              <a:ext cx="1352550" cy="34860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" name="Footer Placeholder 4"/>
          <p:cNvSpPr txBox="1"/>
          <p:nvPr userDrawn="1"/>
        </p:nvSpPr>
        <p:spPr>
          <a:xfrm>
            <a:off x="1485900" y="6609024"/>
            <a:ext cx="6172200" cy="2257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000" i="1">
                <a:solidFill>
                  <a:srgbClr val="888888"/>
                </a:solidFill>
              </a:defRPr>
            </a:lvl1pPr>
          </a:lstStyle>
          <a:p>
            <a:r>
              <a:rPr dirty="0"/>
              <a:t>C. Bonial | US Army Research Laboratory | UNCLASSIFIED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BFBFBF"/>
          </a:solidFill>
          <a:uFillTx/>
          <a:latin typeface="Cambria"/>
          <a:ea typeface="Cambria"/>
          <a:cs typeface="Cambria"/>
          <a:sym typeface="Cambr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si.edu/~ulf/amr/lib/popup/question.html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tle 1"/>
          <p:cNvSpPr txBox="1">
            <a:spLocks noGrp="1"/>
          </p:cNvSpPr>
          <p:nvPr>
            <p:ph type="ctrTitle"/>
          </p:nvPr>
        </p:nvSpPr>
        <p:spPr>
          <a:xfrm>
            <a:off x="17928" y="3046974"/>
            <a:ext cx="9108141" cy="150510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3600" dirty="0"/>
              <a:t>Dialogue-AMR:</a:t>
            </a:r>
            <a:br>
              <a:rPr lang="en-US" sz="3600" dirty="0"/>
            </a:br>
            <a:r>
              <a:rPr lang="en-US" sz="3600" dirty="0"/>
              <a:t>Abstract Meaning Representation for Dialogue</a:t>
            </a:r>
            <a:endParaRPr sz="3600" dirty="0"/>
          </a:p>
        </p:txBody>
      </p:sp>
      <p:sp>
        <p:nvSpPr>
          <p:cNvPr id="160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915100" y="6598610"/>
            <a:ext cx="193041" cy="28708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pic>
        <p:nvPicPr>
          <p:cNvPr id="161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86" y="400878"/>
            <a:ext cx="2714626" cy="22923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 Placeholder 1"/>
          <p:cNvSpPr>
            <a:spLocks noGrp="1"/>
          </p:cNvSpPr>
          <p:nvPr>
            <p:ph type="body" sz="quarter" idx="1"/>
          </p:nvPr>
        </p:nvSpPr>
        <p:spPr>
          <a:xfrm>
            <a:off x="567647" y="4905829"/>
            <a:ext cx="8008706" cy="133125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800" dirty="0"/>
              <a:t>Claire Bonial</a:t>
            </a:r>
            <a:r>
              <a:rPr lang="en-US" sz="1800" baseline="30000" dirty="0"/>
              <a:t>1</a:t>
            </a:r>
            <a:r>
              <a:rPr lang="en-US" sz="1800" dirty="0"/>
              <a:t>, </a:t>
            </a:r>
            <a:r>
              <a:rPr lang="en-US" sz="1800" b="1" dirty="0"/>
              <a:t>Lucia Donatelli</a:t>
            </a:r>
            <a:r>
              <a:rPr lang="en-US" sz="1800" baseline="30000" dirty="0"/>
              <a:t>2</a:t>
            </a:r>
            <a:r>
              <a:rPr lang="en-US" sz="1800" dirty="0"/>
              <a:t>, Mitchell Abrams, Stephanie M. Lukin</a:t>
            </a:r>
            <a:r>
              <a:rPr lang="en-US" sz="1800" baseline="30000" dirty="0"/>
              <a:t>1</a:t>
            </a:r>
            <a:r>
              <a:rPr lang="en-US" sz="1800" dirty="0"/>
              <a:t>, 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Stephen Tratz</a:t>
            </a:r>
            <a:r>
              <a:rPr lang="en-US" sz="1800" baseline="30000" dirty="0"/>
              <a:t>1</a:t>
            </a:r>
            <a:r>
              <a:rPr lang="en-US" sz="1800" dirty="0"/>
              <a:t>, Matthew Marge</a:t>
            </a:r>
            <a:r>
              <a:rPr lang="en-US" sz="1800" baseline="30000" dirty="0"/>
              <a:t>1, </a:t>
            </a:r>
            <a:r>
              <a:rPr lang="en-US" sz="1800" dirty="0"/>
              <a:t>Ron Artstein</a:t>
            </a:r>
            <a:r>
              <a:rPr lang="en-US" sz="1800" baseline="30000" dirty="0"/>
              <a:t>3</a:t>
            </a:r>
            <a:r>
              <a:rPr lang="en-US" sz="1800" dirty="0"/>
              <a:t>, David Traum</a:t>
            </a:r>
            <a:r>
              <a:rPr lang="en-US" sz="1800" baseline="30000" dirty="0"/>
              <a:t>3</a:t>
            </a:r>
            <a:r>
              <a:rPr lang="en-US" sz="1800" dirty="0"/>
              <a:t>, &amp; Clare R. Voss</a:t>
            </a:r>
            <a:r>
              <a:rPr lang="en-US" sz="1800" baseline="30000" dirty="0"/>
              <a:t>1</a:t>
            </a:r>
          </a:p>
          <a:p>
            <a:pPr lvl="1">
              <a:spcBef>
                <a:spcPts val="0"/>
              </a:spcBef>
            </a:pPr>
            <a:r>
              <a:rPr lang="en-US" sz="1400" baseline="30000" dirty="0"/>
              <a:t>1 </a:t>
            </a:r>
            <a:r>
              <a:rPr lang="en-US" sz="1400" dirty="0"/>
              <a:t>U.S. Army Research Laboratory, </a:t>
            </a:r>
            <a:r>
              <a:rPr lang="en-US" sz="1400" baseline="30000" dirty="0"/>
              <a:t>2</a:t>
            </a:r>
            <a:r>
              <a:rPr lang="en-US" sz="1400" dirty="0"/>
              <a:t>Saarland University, </a:t>
            </a:r>
            <a:r>
              <a:rPr lang="en-US" sz="1400" baseline="30000" dirty="0"/>
              <a:t>3</a:t>
            </a:r>
            <a:r>
              <a:rPr lang="en-US" sz="1400" dirty="0"/>
              <a:t>Institute for Creative Technologies</a:t>
            </a:r>
            <a:endParaRPr lang="en-US" sz="1400" baseline="30000" dirty="0"/>
          </a:p>
          <a:p>
            <a:pPr>
              <a:spcBef>
                <a:spcPts val="0"/>
              </a:spcBef>
            </a:pPr>
            <a:endParaRPr lang="en-US" sz="1600" b="1" i="1" dirty="0"/>
          </a:p>
          <a:p>
            <a:pPr>
              <a:spcBef>
                <a:spcPts val="0"/>
              </a:spcBef>
            </a:pPr>
            <a:r>
              <a:rPr lang="en-US" sz="1600" b="1" i="1" dirty="0"/>
              <a:t>Language Resources and Evaluation (LREC) 2020</a:t>
            </a:r>
            <a:endParaRPr lang="en-US" sz="1600" b="1" dirty="0"/>
          </a:p>
          <a:p>
            <a:endParaRPr lang="en-US" sz="2400" i="1" baseline="30000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7C894-EF20-2140-B3AC-739DEC8A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Observations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D7D1F-E45D-8343-B507-980D67B7D8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err="1"/>
              <a:t>Humans</a:t>
            </a:r>
            <a:r>
              <a:rPr lang="de-DE" dirty="0"/>
              <a:t> </a:t>
            </a:r>
            <a:r>
              <a:rPr lang="de-DE" dirty="0" err="1"/>
              <a:t>speak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robots</a:t>
            </a:r>
            <a:r>
              <a:rPr lang="de-DE" dirty="0"/>
              <a:t> in </a:t>
            </a:r>
            <a:r>
              <a:rPr lang="de-DE" dirty="0" err="1"/>
              <a:t>very</a:t>
            </a:r>
            <a:r>
              <a:rPr lang="de-DE" dirty="0"/>
              <a:t> simple </a:t>
            </a:r>
            <a:r>
              <a:rPr lang="de-DE" dirty="0" err="1"/>
              <a:t>language</a:t>
            </a:r>
            <a:endParaRPr lang="de-DE" dirty="0"/>
          </a:p>
          <a:p>
            <a:pPr lvl="1"/>
            <a:r>
              <a:rPr lang="de-DE" dirty="0" err="1"/>
              <a:t>Majority</a:t>
            </a:r>
            <a:r>
              <a:rPr lang="de-DE" dirty="0"/>
              <a:t> </a:t>
            </a:r>
            <a:r>
              <a:rPr lang="de-DE" dirty="0" err="1"/>
              <a:t>commands</a:t>
            </a:r>
            <a:endParaRPr lang="de-DE" dirty="0"/>
          </a:p>
          <a:p>
            <a:pPr lvl="1"/>
            <a:r>
              <a:rPr lang="de-DE" dirty="0" err="1"/>
              <a:t>Few</a:t>
            </a:r>
            <a:r>
              <a:rPr lang="de-DE" dirty="0"/>
              <a:t> </a:t>
            </a:r>
            <a:r>
              <a:rPr lang="de-DE" dirty="0" err="1"/>
              <a:t>hypothetical</a:t>
            </a:r>
            <a:r>
              <a:rPr lang="de-DE" dirty="0"/>
              <a:t> </a:t>
            </a:r>
            <a:r>
              <a:rPr lang="de-DE" dirty="0" err="1"/>
              <a:t>situations</a:t>
            </a:r>
            <a:endParaRPr lang="de-DE" dirty="0"/>
          </a:p>
          <a:p>
            <a:pPr lvl="1"/>
            <a:r>
              <a:rPr lang="de-DE" dirty="0"/>
              <a:t>Low-level </a:t>
            </a:r>
            <a:r>
              <a:rPr lang="de-DE" dirty="0" err="1"/>
              <a:t>actions</a:t>
            </a:r>
            <a:r>
              <a:rPr lang="de-DE" dirty="0"/>
              <a:t> (</a:t>
            </a:r>
            <a:r>
              <a:rPr lang="de-DE" dirty="0" err="1"/>
              <a:t>hopefully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complex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future</a:t>
            </a:r>
            <a:r>
              <a:rPr lang="de-DE" dirty="0"/>
              <a:t>..) </a:t>
            </a:r>
          </a:p>
          <a:p>
            <a:pPr lvl="1"/>
            <a:endParaRPr lang="de-DE" dirty="0"/>
          </a:p>
          <a:p>
            <a:r>
              <a:rPr lang="de-DE" dirty="0" err="1"/>
              <a:t>Often</a:t>
            </a:r>
            <a:r>
              <a:rPr lang="de-DE" dirty="0"/>
              <a:t> multiple </a:t>
            </a:r>
            <a:r>
              <a:rPr lang="de-DE" dirty="0" err="1"/>
              <a:t>possible</a:t>
            </a:r>
            <a:r>
              <a:rPr lang="de-DE" dirty="0"/>
              <a:t> </a:t>
            </a:r>
            <a:r>
              <a:rPr lang="de-DE" dirty="0" err="1"/>
              <a:t>interpretations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an </a:t>
            </a:r>
            <a:r>
              <a:rPr lang="de-DE" dirty="0" err="1"/>
              <a:t>utterance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 err="1"/>
              <a:t>Is</a:t>
            </a:r>
            <a:r>
              <a:rPr lang="de-DE" dirty="0"/>
              <a:t> Wizard-</a:t>
            </a:r>
            <a:r>
              <a:rPr lang="de-DE" dirty="0" err="1"/>
              <a:t>of</a:t>
            </a:r>
            <a:r>
              <a:rPr lang="de-DE" dirty="0"/>
              <a:t>-Oz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method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eliciting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domain</a:t>
            </a:r>
            <a:r>
              <a:rPr lang="de-DE" dirty="0"/>
              <a:t>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30434-35C0-A047-B6C2-13648B89220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1420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Background: AMR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2BA3E66-E6E9-EF42-A318-9321F2A9A752}"/>
              </a:ext>
            </a:extLst>
          </p:cNvPr>
          <p:cNvSpPr txBox="1">
            <a:spLocks/>
          </p:cNvSpPr>
          <p:nvPr/>
        </p:nvSpPr>
        <p:spPr>
          <a:xfrm>
            <a:off x="505239" y="1410630"/>
            <a:ext cx="8133522" cy="768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 fontScale="70000" lnSpcReduction="20000"/>
          </a:bodyPr>
          <a:lstStyle>
            <a:lvl1pPr marL="342900" marR="0" indent="-3429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BFBFBF"/>
                </a:solidFill>
                <a:uFillTx/>
                <a:latin typeface="Cambria"/>
                <a:ea typeface="Cambria"/>
                <a:cs typeface="Cambria"/>
                <a:sym typeface="Cambria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ln>
                  <a:noFill/>
                </a:ln>
                <a:solidFill>
                  <a:srgbClr val="BFBFBF"/>
                </a:solidFill>
                <a:uFillTx/>
                <a:latin typeface="Cambria"/>
                <a:ea typeface="Cambria"/>
                <a:cs typeface="Cambria"/>
                <a:sym typeface="Cambria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BFBFBF"/>
                </a:solidFill>
                <a:uFillTx/>
                <a:latin typeface="Cambria"/>
                <a:ea typeface="Cambria"/>
                <a:cs typeface="Cambria"/>
                <a:sym typeface="Cambria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ln>
                  <a:noFill/>
                </a:ln>
                <a:solidFill>
                  <a:srgbClr val="BFBFBF"/>
                </a:solidFill>
                <a:uFillTx/>
                <a:latin typeface="Cambria"/>
                <a:ea typeface="Cambria"/>
                <a:cs typeface="Cambria"/>
                <a:sym typeface="Cambria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ln>
                  <a:noFill/>
                </a:ln>
                <a:solidFill>
                  <a:srgbClr val="BFBFBF"/>
                </a:solidFill>
                <a:uFillTx/>
                <a:latin typeface="Cambria"/>
                <a:ea typeface="Cambria"/>
                <a:cs typeface="Cambria"/>
                <a:sym typeface="Cambria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BFBFBF"/>
                </a:solidFill>
                <a:uFillTx/>
                <a:latin typeface="Cambria"/>
                <a:ea typeface="Cambria"/>
                <a:cs typeface="Cambria"/>
                <a:sym typeface="Cambria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BFBFBF"/>
                </a:solidFill>
                <a:uFillTx/>
                <a:latin typeface="Cambria"/>
                <a:ea typeface="Cambria"/>
                <a:cs typeface="Cambria"/>
                <a:sym typeface="Cambria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BFBFBF"/>
                </a:solidFill>
                <a:uFillTx/>
                <a:latin typeface="Cambria"/>
                <a:ea typeface="Cambria"/>
                <a:cs typeface="Cambria"/>
                <a:sym typeface="Cambria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BFBFBF"/>
                </a:solidFill>
                <a:uFillTx/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indent="0" algn="ctr" hangingPunct="1">
              <a:buNone/>
            </a:pPr>
            <a:r>
              <a:rPr lang="en-US" dirty="0"/>
              <a:t>AMR is a broad coverage sentence-level semantic representation framework that abstracts away from surface variation.</a:t>
            </a:r>
          </a:p>
          <a:p>
            <a:pPr algn="ctr" hangingPunct="1"/>
            <a:endParaRPr lang="en-US" dirty="0"/>
          </a:p>
          <a:p>
            <a:pPr algn="ctr" hangingPunct="1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4ACFCA-7308-9D45-96D0-84E63450F0B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11</a:t>
            </a:fld>
            <a:endParaRPr lang="de-DE"/>
          </a:p>
        </p:txBody>
      </p:sp>
      <p:pic>
        <p:nvPicPr>
          <p:cNvPr id="4098" name="Picture 2" descr="The Role of CNL and AMR in Scalable Abstractive Summarization for Mul…">
            <a:extLst>
              <a:ext uri="{FF2B5EF4-FFF2-40B4-BE49-F238E27FC236}">
                <a16:creationId xmlns:a16="http://schemas.microsoft.com/office/drawing/2014/main" id="{93E96E04-3459-084A-98EF-0D2D9C0E5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35" y="2179117"/>
            <a:ext cx="6691730" cy="3765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42590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Suitability of AMR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639"/>
            <a:ext cx="8229600" cy="1665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Goal: </a:t>
            </a:r>
            <a:r>
              <a:rPr lang="en-US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Human communicates with remotely located robot to explore spaces and identify scenes and objects</a:t>
            </a:r>
          </a:p>
          <a:p>
            <a:pPr marL="0" indent="0">
              <a:buNone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AMR (current version)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Does not capture vital linguistic cues for fluid dialogue in this domain</a:t>
            </a:r>
            <a:endParaRPr lang="en-US" sz="24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BB67C-52BD-294B-990B-5CCE4007683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12</a:t>
            </a:fld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BFC1A4-4F7D-BB4B-81CC-662CAB69CA2D}"/>
              </a:ext>
            </a:extLst>
          </p:cNvPr>
          <p:cNvSpPr txBox="1"/>
          <p:nvPr/>
        </p:nvSpPr>
        <p:spPr>
          <a:xfrm>
            <a:off x="1320800" y="3346679"/>
            <a:ext cx="27313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1. “I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will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move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forward.”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165E65-70AC-0944-939D-7FD1957655C2}"/>
              </a:ext>
            </a:extLst>
          </p:cNvPr>
          <p:cNvSpPr txBox="1"/>
          <p:nvPr/>
        </p:nvSpPr>
        <p:spPr>
          <a:xfrm>
            <a:off x="3562837" y="3346679"/>
            <a:ext cx="27313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2. “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moving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…”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D5B343-9770-084C-B1EE-990CE5D9525A}"/>
              </a:ext>
            </a:extLst>
          </p:cNvPr>
          <p:cNvSpPr txBox="1"/>
          <p:nvPr/>
        </p:nvSpPr>
        <p:spPr>
          <a:xfrm>
            <a:off x="5878944" y="3357933"/>
            <a:ext cx="25626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3. “I moved forward.”</a:t>
            </a:r>
          </a:p>
        </p:txBody>
      </p:sp>
      <p:sp>
        <p:nvSpPr>
          <p:cNvPr id="8" name="Up Arrow 7">
            <a:extLst>
              <a:ext uri="{FF2B5EF4-FFF2-40B4-BE49-F238E27FC236}">
                <a16:creationId xmlns:a16="http://schemas.microsoft.com/office/drawing/2014/main" id="{9FDA2760-7E1A-2A42-86B0-ED0A08D8D740}"/>
              </a:ext>
            </a:extLst>
          </p:cNvPr>
          <p:cNvSpPr/>
          <p:nvPr/>
        </p:nvSpPr>
        <p:spPr>
          <a:xfrm rot="10800000">
            <a:off x="4728028" y="3960128"/>
            <a:ext cx="475013" cy="546265"/>
          </a:xfrm>
          <a:prstGeom prst="upArrow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33FA39-0CB8-F449-AE75-EEE523CA51AE}"/>
              </a:ext>
            </a:extLst>
          </p:cNvPr>
          <p:cNvSpPr txBox="1"/>
          <p:nvPr/>
        </p:nvSpPr>
        <p:spPr>
          <a:xfrm>
            <a:off x="2496244" y="4700209"/>
            <a:ext cx="5138481" cy="110799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 /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s-ES_tradnl" sz="2200" i="1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:ARG1 (i / i)</a:t>
            </a:r>
          </a:p>
          <a:p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: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direction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 / forward))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BFC1A4-4F7D-BB4B-81CC-662CAB69CA2D}"/>
              </a:ext>
            </a:extLst>
          </p:cNvPr>
          <p:cNvSpPr txBox="1"/>
          <p:nvPr/>
        </p:nvSpPr>
        <p:spPr>
          <a:xfrm>
            <a:off x="493485" y="4263042"/>
            <a:ext cx="1977798" cy="1115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Parser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output of </a:t>
            </a:r>
            <a:r>
              <a:rPr lang="es-ES_tradnl" sz="22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“</a:t>
            </a:r>
            <a:r>
              <a:rPr lang="es-ES_tradnl" sz="2200" i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Move</a:t>
            </a:r>
            <a:r>
              <a:rPr lang="es-ES_tradnl" sz="22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forward”</a:t>
            </a:r>
          </a:p>
        </p:txBody>
      </p:sp>
      <p:sp>
        <p:nvSpPr>
          <p:cNvPr id="11" name="Up Arrow 10">
            <a:extLst>
              <a:ext uri="{FF2B5EF4-FFF2-40B4-BE49-F238E27FC236}">
                <a16:creationId xmlns:a16="http://schemas.microsoft.com/office/drawing/2014/main" id="{9FDA2760-7E1A-2A42-86B0-ED0A08D8D740}"/>
              </a:ext>
            </a:extLst>
          </p:cNvPr>
          <p:cNvSpPr/>
          <p:nvPr/>
        </p:nvSpPr>
        <p:spPr>
          <a:xfrm rot="5400000">
            <a:off x="1849437" y="5342807"/>
            <a:ext cx="475013" cy="546265"/>
          </a:xfrm>
          <a:prstGeom prst="upArrow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293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EBA34-356E-9B4F-B111-07DF1F333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Refinements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Dial</a:t>
            </a:r>
            <a:r>
              <a:rPr lang="de-DE" dirty="0"/>
              <a:t>-AMR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416B1-DDB7-CE42-8EF7-13A6379D5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27629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b="1" dirty="0">
                <a:solidFill>
                  <a:schemeClr val="accent6"/>
                </a:solidFill>
              </a:rPr>
              <a:t>Speech Acts</a:t>
            </a:r>
          </a:p>
          <a:p>
            <a:pPr marL="955221" lvl="1" indent="-514350"/>
            <a:r>
              <a:rPr lang="de-DE" dirty="0" err="1"/>
              <a:t>Distinguish</a:t>
            </a:r>
            <a:r>
              <a:rPr lang="de-DE" dirty="0"/>
              <a:t> </a:t>
            </a:r>
            <a:r>
              <a:rPr lang="de-DE" dirty="0" err="1"/>
              <a:t>linguistic</a:t>
            </a:r>
            <a:r>
              <a:rPr lang="de-DE" dirty="0"/>
              <a:t> </a:t>
            </a:r>
            <a:r>
              <a:rPr lang="de-DE" dirty="0" err="1"/>
              <a:t>content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speaker</a:t>
            </a:r>
            <a:r>
              <a:rPr lang="de-DE" dirty="0"/>
              <a:t> </a:t>
            </a:r>
            <a:r>
              <a:rPr lang="de-DE" dirty="0" err="1"/>
              <a:t>intention</a:t>
            </a:r>
            <a:endParaRPr lang="de-DE" dirty="0"/>
          </a:p>
          <a:p>
            <a:pPr marL="955221" lvl="1" indent="-514350"/>
            <a:r>
              <a:rPr lang="de-DE" dirty="0" err="1"/>
              <a:t>Represent</a:t>
            </a:r>
            <a:r>
              <a:rPr lang="de-DE" dirty="0"/>
              <a:t> </a:t>
            </a:r>
            <a:r>
              <a:rPr lang="de-DE" dirty="0" err="1"/>
              <a:t>dialogue</a:t>
            </a:r>
            <a:r>
              <a:rPr lang="de-DE" dirty="0"/>
              <a:t> </a:t>
            </a:r>
            <a:r>
              <a:rPr lang="de-DE" dirty="0" err="1"/>
              <a:t>participant</a:t>
            </a:r>
            <a:r>
              <a:rPr lang="de-DE" dirty="0"/>
              <a:t> </a:t>
            </a:r>
            <a:r>
              <a:rPr lang="de-DE" dirty="0" err="1"/>
              <a:t>roles</a:t>
            </a:r>
            <a:endParaRPr lang="de-DE" dirty="0"/>
          </a:p>
          <a:p>
            <a:pPr marL="955221" lvl="1" indent="-514350"/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Tense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aspect</a:t>
            </a:r>
            <a:endParaRPr lang="de-DE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55221" lvl="1" indent="-514350"/>
            <a:r>
              <a:rPr lang="de-DE" dirty="0"/>
              <a:t>Clarify </a:t>
            </a:r>
            <a:r>
              <a:rPr lang="de-DE" i="1" dirty="0" err="1"/>
              <a:t>when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i="1" dirty="0" err="1"/>
              <a:t>how</a:t>
            </a:r>
            <a:r>
              <a:rPr lang="de-DE" dirty="0"/>
              <a:t> </a:t>
            </a:r>
            <a:r>
              <a:rPr lang="de-DE" dirty="0" err="1"/>
              <a:t>events</a:t>
            </a:r>
            <a:r>
              <a:rPr lang="de-DE" dirty="0"/>
              <a:t> in </a:t>
            </a:r>
            <a:r>
              <a:rPr lang="de-DE" dirty="0" err="1"/>
              <a:t>dialogue</a:t>
            </a:r>
            <a:r>
              <a:rPr lang="de-DE" dirty="0"/>
              <a:t> </a:t>
            </a:r>
            <a:r>
              <a:rPr lang="de-DE" dirty="0" err="1"/>
              <a:t>occur</a:t>
            </a:r>
            <a:endParaRPr lang="de-DE" dirty="0"/>
          </a:p>
          <a:p>
            <a:pPr marL="955221" lvl="1" indent="-514350"/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Spatial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parameters</a:t>
            </a:r>
            <a:endParaRPr lang="de-DE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55221" lvl="1" indent="-514350"/>
            <a:r>
              <a:rPr lang="de-DE" dirty="0" err="1"/>
              <a:t>Necessary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grounding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execution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robot</a:t>
            </a:r>
            <a:r>
              <a:rPr lang="de-DE" dirty="0"/>
              <a:t> </a:t>
            </a:r>
            <a:r>
              <a:rPr lang="de-DE" dirty="0" err="1"/>
              <a:t>activities</a:t>
            </a:r>
            <a:endParaRPr lang="de-DE" dirty="0"/>
          </a:p>
          <a:p>
            <a:pPr marL="955221" lvl="1" indent="-514350"/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i="1" dirty="0" err="1"/>
              <a:t>here</a:t>
            </a:r>
            <a:r>
              <a:rPr lang="de-DE" dirty="0"/>
              <a:t>, </a:t>
            </a:r>
            <a:r>
              <a:rPr lang="de-DE" i="1" dirty="0" err="1"/>
              <a:t>there</a:t>
            </a:r>
            <a:r>
              <a:rPr lang="de-DE" dirty="0"/>
              <a:t>, etc.</a:t>
            </a:r>
          </a:p>
          <a:p>
            <a:pPr marL="955221" lvl="1" indent="-514350"/>
            <a:endParaRPr lang="de-DE" dirty="0"/>
          </a:p>
          <a:p>
            <a:pPr marL="955221" lvl="1" indent="-51435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0F2645-FD22-B94D-81FA-5AB47DD948E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689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5526"/>
          </a:xfrm>
        </p:spPr>
        <p:txBody>
          <a:bodyPr/>
          <a:lstStyle/>
          <a:p>
            <a:r>
              <a:rPr lang="en-US" dirty="0"/>
              <a:t>Refinements: Speech Acts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9DB92-01BB-FC4E-AE4E-C7719758A44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14</a:t>
            </a:fld>
            <a:endParaRPr lang="de-DE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75E58F-DEB9-9E43-842C-F4901AFA31FE}"/>
              </a:ext>
            </a:extLst>
          </p:cNvPr>
          <p:cNvSpPr txBox="1"/>
          <p:nvPr/>
        </p:nvSpPr>
        <p:spPr>
          <a:xfrm>
            <a:off x="4689749" y="1325599"/>
            <a:ext cx="39970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Courier New" panose="02070309020205020404" pitchFamily="49" charset="0"/>
              </a:rPr>
              <a:t>“Robot, </a:t>
            </a:r>
            <a:r>
              <a:rPr lang="es-ES_tradnl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Courier New" panose="02070309020205020404" pitchFamily="49" charset="0"/>
              </a:rPr>
              <a:t>move</a:t>
            </a:r>
            <a:r>
              <a:rPr lang="es-ES_tradnl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Courier New" panose="02070309020205020404" pitchFamily="49" charset="0"/>
              </a:rPr>
              <a:t> forward 2 </a:t>
            </a:r>
            <a:r>
              <a:rPr lang="es-ES_tradnl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Courier New" panose="02070309020205020404" pitchFamily="49" charset="0"/>
              </a:rPr>
              <a:t>feet</a:t>
            </a:r>
            <a:r>
              <a:rPr lang="es-ES_tradnl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Courier New" panose="02070309020205020404" pitchFamily="49" charset="0"/>
              </a:rPr>
              <a:t>.”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Courier New" panose="02070309020205020404" pitchFamily="49" charset="0"/>
              </a:rPr>
              <a:t>“Can </a:t>
            </a:r>
            <a:r>
              <a:rPr lang="es-ES_tradnl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Courier New" panose="02070309020205020404" pitchFamily="49" charset="0"/>
              </a:rPr>
              <a:t>you</a:t>
            </a:r>
            <a:r>
              <a:rPr lang="es-ES_tradnl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s-ES_tradnl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Courier New" panose="02070309020205020404" pitchFamily="49" charset="0"/>
              </a:rPr>
              <a:t>move</a:t>
            </a:r>
            <a:r>
              <a:rPr lang="es-ES_tradnl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Courier New" panose="02070309020205020404" pitchFamily="49" charset="0"/>
              </a:rPr>
              <a:t> forward 2 </a:t>
            </a:r>
            <a:r>
              <a:rPr lang="es-ES_tradnl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Courier New" panose="02070309020205020404" pitchFamily="49" charset="0"/>
              </a:rPr>
              <a:t>feet</a:t>
            </a:r>
            <a:r>
              <a:rPr lang="es-ES_tradnl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Courier New" panose="02070309020205020404" pitchFamily="49" charset="0"/>
              </a:rPr>
              <a:t>?”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CDF053-57AD-E04B-B647-AC977DFC6F04}"/>
              </a:ext>
            </a:extLst>
          </p:cNvPr>
          <p:cNvSpPr txBox="1"/>
          <p:nvPr/>
        </p:nvSpPr>
        <p:spPr>
          <a:xfrm>
            <a:off x="457200" y="1255439"/>
            <a:ext cx="3969892" cy="15696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Adding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speech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acts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allows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us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to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encode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the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implied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intention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behind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human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utterances</a:t>
            </a:r>
            <a:endParaRPr kumimoji="0" lang="de-DE" sz="2400" b="1" i="0" u="none" strike="noStrike" cap="none" spc="0" normalizeH="0" baseline="0" dirty="0">
              <a:ln>
                <a:noFill/>
              </a:ln>
              <a:solidFill>
                <a:schemeClr val="accent6"/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603F99-64B0-0644-B074-0A5C089E3DCF}"/>
              </a:ext>
            </a:extLst>
          </p:cNvPr>
          <p:cNvSpPr txBox="1"/>
          <p:nvPr/>
        </p:nvSpPr>
        <p:spPr>
          <a:xfrm>
            <a:off x="1179155" y="3344270"/>
            <a:ext cx="25259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ES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6 </a:t>
            </a:r>
            <a:r>
              <a:rPr lang="es-ES" sz="2000" b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speech</a:t>
            </a:r>
            <a:r>
              <a:rPr lang="es-ES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s-ES" sz="2000" b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act</a:t>
            </a:r>
            <a:r>
              <a:rPr lang="es-ES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 </a:t>
            </a:r>
            <a:r>
              <a:rPr lang="es-ES" sz="2000" b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types</a:t>
            </a:r>
            <a:r>
              <a:rPr lang="es-ES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​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s-ES" sz="20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command</a:t>
            </a:r>
            <a:r>
              <a:rPr lang="es-ES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​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s-ES" sz="20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assert</a:t>
            </a:r>
            <a:r>
              <a:rPr lang="es-ES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​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s-ES" sz="20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request</a:t>
            </a:r>
            <a:r>
              <a:rPr lang="es-ES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​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s-ES" sz="20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question</a:t>
            </a:r>
            <a:r>
              <a:rPr lang="es-ES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​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s-ES" sz="20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evaluate</a:t>
            </a:r>
            <a:r>
              <a:rPr lang="es-ES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​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s-ES" sz="20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express</a:t>
            </a:r>
            <a:endParaRPr lang="es-ES" sz="2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2E6F71-5ACA-1343-B2A4-C047A2E58D38}"/>
              </a:ext>
            </a:extLst>
          </p:cNvPr>
          <p:cNvSpPr txBox="1"/>
          <p:nvPr/>
        </p:nvSpPr>
        <p:spPr>
          <a:xfrm>
            <a:off x="4427092" y="3355792"/>
            <a:ext cx="4247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ES" sz="2000" b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Each</a:t>
            </a:r>
            <a:r>
              <a:rPr lang="es-ES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 </a:t>
            </a:r>
            <a:r>
              <a:rPr lang="es-ES" sz="2000" b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type</a:t>
            </a:r>
            <a:r>
              <a:rPr lang="es-ES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 has 5-12 </a:t>
            </a:r>
            <a:r>
              <a:rPr lang="es-ES" sz="2000" b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subtypes</a:t>
            </a:r>
            <a:r>
              <a:rPr lang="es-ES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, </a:t>
            </a:r>
            <a:r>
              <a:rPr lang="es-ES" sz="2000" b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e.g</a:t>
            </a:r>
            <a:r>
              <a:rPr lang="es-ES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.:</a:t>
            </a:r>
            <a:r>
              <a:rPr lang="en-US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​</a:t>
            </a:r>
            <a:r>
              <a:rPr lang="es-ES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command:send-image</a:t>
            </a:r>
            <a:r>
              <a:rPr lang="es-E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ES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command:move</a:t>
            </a:r>
            <a:r>
              <a:rPr lang="es-E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ES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command:turn</a:t>
            </a:r>
            <a:r>
              <a:rPr lang="es-E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ES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command:repeat</a:t>
            </a:r>
            <a:r>
              <a:rPr lang="es-E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ES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command:cancel</a:t>
            </a:r>
            <a:endParaRPr lang="es-ES" sz="2000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406D93-189D-7546-B0DB-77BE9EB04572}"/>
              </a:ext>
            </a:extLst>
          </p:cNvPr>
          <p:cNvSpPr txBox="1"/>
          <p:nvPr/>
        </p:nvSpPr>
        <p:spPr>
          <a:xfrm>
            <a:off x="2834904" y="5371729"/>
            <a:ext cx="597336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36 Unique </a:t>
            </a:r>
            <a:r>
              <a:rPr lang="de-DE" sz="2400" b="1" dirty="0">
                <a:solidFill>
                  <a:srgbClr val="0070C0"/>
                </a:solidFill>
              </a:rPr>
              <a:t>“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Bot Language“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Dialogue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AMRs</a:t>
            </a:r>
          </a:p>
        </p:txBody>
      </p:sp>
    </p:spTree>
    <p:extLst>
      <p:ext uri="{BB962C8B-B14F-4D97-AF65-F5344CB8AC3E}">
        <p14:creationId xmlns:p14="http://schemas.microsoft.com/office/powerpoint/2010/main" val="695542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5526"/>
          </a:xfrm>
        </p:spPr>
        <p:txBody>
          <a:bodyPr/>
          <a:lstStyle/>
          <a:p>
            <a:r>
              <a:rPr lang="en-US" dirty="0"/>
              <a:t>Refinements: Speech Acts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9DB92-01BB-FC4E-AE4E-C7719758A44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15</a:t>
            </a:fld>
            <a:endParaRPr lang="de-DE"/>
          </a:p>
        </p:txBody>
      </p:sp>
      <p:sp>
        <p:nvSpPr>
          <p:cNvPr id="20" name="TextBox 35">
            <a:extLst>
              <a:ext uri="{FF2B5EF4-FFF2-40B4-BE49-F238E27FC236}">
                <a16:creationId xmlns:a16="http://schemas.microsoft.com/office/drawing/2014/main" id="{D611F671-2DE4-2D47-8793-1C34E3462D4B}"/>
              </a:ext>
            </a:extLst>
          </p:cNvPr>
          <p:cNvSpPr txBox="1"/>
          <p:nvPr/>
        </p:nvSpPr>
        <p:spPr>
          <a:xfrm>
            <a:off x="4324445" y="2193683"/>
            <a:ext cx="4756587" cy="184665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828800" indent="-13716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657600" indent="-27432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486400" indent="-41148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7315200" indent="-54864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/ command-02</a:t>
            </a:r>
          </a:p>
          <a:p>
            <a:pPr>
              <a:defRPr/>
            </a:pPr>
            <a:r>
              <a:rPr lang="en-US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:ARG0 (</a:t>
            </a:r>
            <a:r>
              <a:rPr lang="en-US" sz="19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cmd</a:t>
            </a:r>
            <a:r>
              <a:rPr lang="en-US" sz="19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 commander</a:t>
            </a:r>
            <a:r>
              <a:rPr lang="en-US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defRPr/>
            </a:pPr>
            <a:r>
              <a:rPr lang="en-US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:ARG1 (</a:t>
            </a:r>
            <a:r>
              <a:rPr lang="en-US" sz="19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/ robot</a:t>
            </a:r>
            <a:r>
              <a:rPr lang="en-US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defRPr/>
            </a:pPr>
            <a:r>
              <a:rPr lang="en-US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:ARG2 (</a:t>
            </a:r>
            <a:r>
              <a:rPr lang="en-US" sz="19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 / go-02</a:t>
            </a:r>
          </a:p>
          <a:p>
            <a:pPr>
              <a:defRPr/>
            </a:pPr>
            <a:r>
              <a:rPr lang="en-US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:ARG1 </a:t>
            </a:r>
            <a:r>
              <a:rPr lang="en-US" sz="19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defRPr/>
            </a:pPr>
            <a:r>
              <a:rPr lang="en-US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:direction (f / forward)))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8DA762-E247-9348-B5A7-853D18566346}"/>
              </a:ext>
            </a:extLst>
          </p:cNvPr>
          <p:cNvSpPr txBox="1"/>
          <p:nvPr/>
        </p:nvSpPr>
        <p:spPr>
          <a:xfrm>
            <a:off x="1511936" y="4450161"/>
            <a:ext cx="6120118" cy="4308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22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1. Embedded </a:t>
            </a:r>
            <a:r>
              <a:rPr kumimoji="0" lang="de-DE" sz="22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structure</a:t>
            </a:r>
            <a:r>
              <a:rPr kumimoji="0" lang="de-DE" sz="22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2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for</a:t>
            </a:r>
            <a:r>
              <a:rPr kumimoji="0" lang="de-DE" sz="22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2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speech</a:t>
            </a:r>
            <a:r>
              <a:rPr kumimoji="0" lang="de-DE" sz="22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2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act</a:t>
            </a:r>
            <a:r>
              <a:rPr kumimoji="0" lang="de-DE" sz="22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2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and</a:t>
            </a:r>
            <a:r>
              <a:rPr kumimoji="0" lang="de-DE" sz="22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2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content</a:t>
            </a:r>
            <a:endParaRPr kumimoji="0" lang="de-DE" sz="2200" b="0" i="0" u="none" strike="noStrike" cap="none" spc="0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9A9BC19-6D5E-4B46-9588-53775C058BCA}"/>
              </a:ext>
            </a:extLst>
          </p:cNvPr>
          <p:cNvSpPr txBox="1"/>
          <p:nvPr/>
        </p:nvSpPr>
        <p:spPr>
          <a:xfrm>
            <a:off x="947859" y="4979391"/>
            <a:ext cx="7248273" cy="4308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de-DE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</a:t>
            </a:r>
            <a:r>
              <a:rPr kumimoji="0" lang="de-DE" sz="22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. </a:t>
            </a:r>
            <a:r>
              <a:rPr kumimoji="0" lang="de-DE" sz="22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Existing</a:t>
            </a:r>
            <a:r>
              <a:rPr kumimoji="0" lang="de-DE" sz="22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de-DE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word</a:t>
            </a:r>
            <a:r>
              <a:rPr lang="de-DE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senses</a:t>
            </a:r>
            <a:r>
              <a:rPr lang="de-DE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for</a:t>
            </a:r>
            <a:r>
              <a:rPr lang="de-DE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speech</a:t>
            </a:r>
            <a:r>
              <a:rPr lang="de-DE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act</a:t>
            </a:r>
            <a:r>
              <a:rPr lang="de-DE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and</a:t>
            </a:r>
            <a:r>
              <a:rPr lang="de-DE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content</a:t>
            </a:r>
            <a:r>
              <a:rPr lang="de-DE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2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(blue)</a:t>
            </a:r>
            <a:endParaRPr kumimoji="0" lang="de-DE" sz="2200" b="0" i="0" u="none" strike="noStrike" cap="none" spc="0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2D7DE6-55B7-A249-8D22-C75CDCE321E6}"/>
              </a:ext>
            </a:extLst>
          </p:cNvPr>
          <p:cNvSpPr txBox="1"/>
          <p:nvPr/>
        </p:nvSpPr>
        <p:spPr>
          <a:xfrm>
            <a:off x="2674321" y="5508621"/>
            <a:ext cx="3795350" cy="4308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kumimoji="0" lang="de-DE" sz="22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3. </a:t>
            </a:r>
            <a:r>
              <a:rPr kumimoji="0" lang="de-DE" sz="22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Participant</a:t>
            </a:r>
            <a:r>
              <a:rPr kumimoji="0" lang="de-DE" sz="22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2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roles</a:t>
            </a:r>
            <a:r>
              <a:rPr kumimoji="0" lang="de-DE" sz="22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en-US" sz="2200" b="1" i="0" u="none" strike="noStrike" cap="none" spc="0" normalizeH="0" baseline="0" dirty="0">
                <a:ln>
                  <a:noFill/>
                </a:ln>
                <a:solidFill>
                  <a:srgbClr val="00B050"/>
                </a:solidFill>
                <a:effectLst/>
                <a:uFillTx/>
                <a:latin typeface="Courier New" panose="02070309020205020404" pitchFamily="49" charset="0"/>
                <a:ea typeface="Cambria"/>
                <a:cs typeface="Courier New" panose="02070309020205020404" pitchFamily="49" charset="0"/>
                <a:sym typeface="Cambria"/>
              </a:rPr>
              <a:t>(green)</a:t>
            </a:r>
            <a:endParaRPr kumimoji="0" lang="de-DE" sz="2200" b="0" i="0" u="none" strike="noStrike" cap="none" spc="0" normalizeH="0" baseline="0" dirty="0">
              <a:ln>
                <a:noFill/>
              </a:ln>
              <a:solidFill>
                <a:srgbClr val="00B050"/>
              </a:solidFill>
              <a:effectLst/>
              <a:uFillTx/>
              <a:sym typeface="Cambri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EF67F4-DA60-4B4D-80CB-BBB52356BDD9}"/>
              </a:ext>
            </a:extLst>
          </p:cNvPr>
          <p:cNvSpPr txBox="1"/>
          <p:nvPr/>
        </p:nvSpPr>
        <p:spPr>
          <a:xfrm>
            <a:off x="2734618" y="1143459"/>
            <a:ext cx="3674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i="1" dirty="0">
                <a:solidFill>
                  <a:schemeClr val="accent6">
                    <a:lumMod val="50000"/>
                  </a:schemeClr>
                </a:solidFill>
                <a:latin typeface="+mj-lt"/>
                <a:cs typeface="Courier New" panose="02070309020205020404" pitchFamily="49" charset="0"/>
              </a:rPr>
              <a:t>“Robot, </a:t>
            </a:r>
            <a:r>
              <a:rPr lang="es-ES_tradnl" sz="2800" i="1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Courier New" panose="02070309020205020404" pitchFamily="49" charset="0"/>
              </a:rPr>
              <a:t>move</a:t>
            </a:r>
            <a:r>
              <a:rPr lang="es-ES_tradnl" sz="2800" i="1" dirty="0">
                <a:solidFill>
                  <a:schemeClr val="accent6">
                    <a:lumMod val="50000"/>
                  </a:schemeClr>
                </a:solidFill>
                <a:latin typeface="+mj-lt"/>
                <a:cs typeface="Courier New" panose="02070309020205020404" pitchFamily="49" charset="0"/>
              </a:rPr>
              <a:t> forward.”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F3F0E9-033C-684C-985B-986F7DB6E3A0}"/>
              </a:ext>
            </a:extLst>
          </p:cNvPr>
          <p:cNvSpPr txBox="1"/>
          <p:nvPr/>
        </p:nvSpPr>
        <p:spPr>
          <a:xfrm>
            <a:off x="62968" y="2193683"/>
            <a:ext cx="4167756" cy="969496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 / </a:t>
            </a:r>
            <a:r>
              <a:rPr lang="es-ES_tradnl" sz="19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s-ES_tradnl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s-ES_tradnl" sz="1900" i="1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ES_tradnl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:ARG1 (r / robot)</a:t>
            </a:r>
          </a:p>
          <a:p>
            <a:r>
              <a:rPr lang="es-ES_tradnl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:</a:t>
            </a:r>
            <a:r>
              <a:rPr lang="es-ES_tradnl" sz="19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direction</a:t>
            </a:r>
            <a:r>
              <a:rPr lang="es-ES_tradnl" sz="19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 / forward))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FECCE6-C8E3-114A-9379-B65CBB6FC117}"/>
              </a:ext>
            </a:extLst>
          </p:cNvPr>
          <p:cNvSpPr txBox="1"/>
          <p:nvPr/>
        </p:nvSpPr>
        <p:spPr>
          <a:xfrm>
            <a:off x="1435997" y="1677587"/>
            <a:ext cx="151541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18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PREVIOUS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98CC2B-CAB8-0B4B-9BA6-9840A0B31CD9}"/>
              </a:ext>
            </a:extLst>
          </p:cNvPr>
          <p:cNvSpPr txBox="1"/>
          <p:nvPr/>
        </p:nvSpPr>
        <p:spPr>
          <a:xfrm>
            <a:off x="5974732" y="1672027"/>
            <a:ext cx="151541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18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UPDATED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51BFBA1-610F-CA40-801D-A4D9E33683B4}"/>
              </a:ext>
            </a:extLst>
          </p:cNvPr>
          <p:cNvCxnSpPr>
            <a:cxnSpLocks/>
          </p:cNvCxnSpPr>
          <p:nvPr/>
        </p:nvCxnSpPr>
        <p:spPr>
          <a:xfrm>
            <a:off x="1712686" y="2365829"/>
            <a:ext cx="2859314" cy="7973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7123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/>
      <p:bldP spid="23" grpId="0"/>
      <p:bldP spid="10" grpId="0"/>
      <p:bldP spid="9" grpId="0" animBg="1"/>
      <p:bldP spid="3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7C781-62CE-2A46-ADCD-73E586B23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Refinements</a:t>
            </a:r>
            <a:r>
              <a:rPr lang="de-DE" dirty="0"/>
              <a:t>: Speech Acts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635EB-1743-5743-B0F1-8415CD2EAFA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16</a:t>
            </a:fld>
            <a:endParaRPr lang="de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301EE9-E1E3-DB48-8658-A54A8BF24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7639"/>
            <a:ext cx="9144000" cy="30821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0C8C184-1C89-314A-BCA3-C0F65AA65D3C}"/>
              </a:ext>
            </a:extLst>
          </p:cNvPr>
          <p:cNvSpPr txBox="1"/>
          <p:nvPr/>
        </p:nvSpPr>
        <p:spPr>
          <a:xfrm>
            <a:off x="2581507" y="4661916"/>
            <a:ext cx="3980985" cy="1754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de-DE" dirty="0">
                <a:solidFill>
                  <a:schemeClr val="tx2">
                    <a:lumMod val="20000"/>
                    <a:lumOff val="80000"/>
                  </a:schemeClr>
                </a:solidFill>
              </a:rPr>
              <a:t>Speech Act Argument </a:t>
            </a:r>
            <a:r>
              <a:rPr lang="de-DE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Structure</a:t>
            </a:r>
            <a:r>
              <a:rPr lang="de-DE" dirty="0">
                <a:solidFill>
                  <a:schemeClr val="tx2">
                    <a:lumMod val="20000"/>
                    <a:lumOff val="80000"/>
                  </a:schemeClr>
                </a:solidFill>
              </a:rPr>
              <a:t>:</a:t>
            </a:r>
          </a:p>
          <a:p>
            <a:endParaRPr lang="de-DE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de-DE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Arg0: Speaker </a:t>
            </a:r>
          </a:p>
          <a:p>
            <a:r>
              <a:rPr lang="de-DE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Arg1: Content </a:t>
            </a:r>
          </a:p>
          <a:p>
            <a:r>
              <a:rPr lang="de-DE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Arg2: </a:t>
            </a:r>
            <a:r>
              <a:rPr lang="de-DE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Addressee</a:t>
            </a:r>
            <a:r>
              <a:rPr lang="de-DE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spc="0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18236850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Refinements: Tense &amp; Aspect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06A1D-7DD0-5946-983C-A7FA53C8BF2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17</a:t>
            </a:fld>
            <a:endParaRPr lang="de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BDDE68-BC86-5C40-9927-B28AC9CD6B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9943" y="1432140"/>
            <a:ext cx="4046857" cy="14422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70761E-3B39-FE41-B1EE-41786D129BD1}"/>
              </a:ext>
            </a:extLst>
          </p:cNvPr>
          <p:cNvSpPr txBox="1"/>
          <p:nvPr/>
        </p:nvSpPr>
        <p:spPr>
          <a:xfrm>
            <a:off x="4150536" y="2891131"/>
            <a:ext cx="5025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Annotation scheme from </a:t>
            </a:r>
            <a:r>
              <a:rPr lang="en-US" sz="16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Donatelli</a:t>
            </a:r>
            <a:r>
              <a:rPr lang="en-US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et al. (2018)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EFCE1C-779B-D741-9635-15A96AABE865}"/>
              </a:ext>
            </a:extLst>
          </p:cNvPr>
          <p:cNvSpPr txBox="1"/>
          <p:nvPr/>
        </p:nvSpPr>
        <p:spPr>
          <a:xfrm>
            <a:off x="378771" y="3432865"/>
            <a:ext cx="27313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1. “Robot,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move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forward 2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feet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.”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E48C42-05B4-9F4D-8304-BFF3CE2EE400}"/>
              </a:ext>
            </a:extLst>
          </p:cNvPr>
          <p:cNvSpPr txBox="1"/>
          <p:nvPr/>
        </p:nvSpPr>
        <p:spPr>
          <a:xfrm>
            <a:off x="3190823" y="3432864"/>
            <a:ext cx="27313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2. “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moving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22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(forward 2 </a:t>
            </a:r>
            <a:r>
              <a:rPr lang="es-ES_tradnl" sz="2200" i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feet</a:t>
            </a:r>
            <a:r>
              <a:rPr lang="es-ES_tradnl" sz="22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)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…”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058274-2E70-7841-9D2A-4CAFA91D87DA}"/>
              </a:ext>
            </a:extLst>
          </p:cNvPr>
          <p:cNvSpPr txBox="1"/>
          <p:nvPr/>
        </p:nvSpPr>
        <p:spPr>
          <a:xfrm>
            <a:off x="6076947" y="3432864"/>
            <a:ext cx="27313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3. “I moved forward </a:t>
            </a:r>
            <a:r>
              <a:rPr lang="es-ES_tradnl" sz="22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(2 </a:t>
            </a:r>
            <a:r>
              <a:rPr lang="es-ES_tradnl" sz="2200" i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feet</a:t>
            </a:r>
            <a:r>
              <a:rPr lang="es-ES_tradnl" sz="22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)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.”</a:t>
            </a:r>
          </a:p>
        </p:txBody>
      </p:sp>
      <p:sp>
        <p:nvSpPr>
          <p:cNvPr id="10" name="Up Arrow 9">
            <a:extLst>
              <a:ext uri="{FF2B5EF4-FFF2-40B4-BE49-F238E27FC236}">
                <a16:creationId xmlns:a16="http://schemas.microsoft.com/office/drawing/2014/main" id="{670BEEAD-CEA6-B447-9A28-1B8373B4066D}"/>
              </a:ext>
            </a:extLst>
          </p:cNvPr>
          <p:cNvSpPr/>
          <p:nvPr/>
        </p:nvSpPr>
        <p:spPr>
          <a:xfrm rot="10800000">
            <a:off x="1506928" y="4219020"/>
            <a:ext cx="475013" cy="54626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C914CB-AFE6-484D-A1E2-9384E69B1C59}"/>
              </a:ext>
            </a:extLst>
          </p:cNvPr>
          <p:cNvSpPr txBox="1"/>
          <p:nvPr/>
        </p:nvSpPr>
        <p:spPr>
          <a:xfrm>
            <a:off x="378771" y="4958268"/>
            <a:ext cx="2731324" cy="101566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ES_tradnl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completable</a:t>
            </a:r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:time (a / </a:t>
            </a:r>
            <a:r>
              <a:rPr lang="es-ES_tradnl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after</a:t>
            </a:r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:op1 (n / </a:t>
            </a:r>
            <a:r>
              <a:rPr lang="es-ES_tradnl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now</a:t>
            </a:r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2" name="Up Arrow 11">
            <a:extLst>
              <a:ext uri="{FF2B5EF4-FFF2-40B4-BE49-F238E27FC236}">
                <a16:creationId xmlns:a16="http://schemas.microsoft.com/office/drawing/2014/main" id="{1F94C72B-5DE6-DD46-A4DA-8F9DC1CE9176}"/>
              </a:ext>
            </a:extLst>
          </p:cNvPr>
          <p:cNvSpPr/>
          <p:nvPr/>
        </p:nvSpPr>
        <p:spPr>
          <a:xfrm rot="10800000">
            <a:off x="4290174" y="4202306"/>
            <a:ext cx="475013" cy="54626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Up Arrow 12">
            <a:extLst>
              <a:ext uri="{FF2B5EF4-FFF2-40B4-BE49-F238E27FC236}">
                <a16:creationId xmlns:a16="http://schemas.microsoft.com/office/drawing/2014/main" id="{D056ED03-F11E-1644-84F7-287DA7AEDD33}"/>
              </a:ext>
            </a:extLst>
          </p:cNvPr>
          <p:cNvSpPr/>
          <p:nvPr/>
        </p:nvSpPr>
        <p:spPr>
          <a:xfrm rot="10800000">
            <a:off x="7157094" y="4210354"/>
            <a:ext cx="285515" cy="3598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516CE0-7C78-DF48-BC49-753A07DA4FFE}"/>
              </a:ext>
            </a:extLst>
          </p:cNvPr>
          <p:cNvSpPr txBox="1"/>
          <p:nvPr/>
        </p:nvSpPr>
        <p:spPr>
          <a:xfrm>
            <a:off x="3227859" y="4958268"/>
            <a:ext cx="2731324" cy="101566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ES_tradnl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ongoing</a:t>
            </a:r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:complete -</a:t>
            </a:r>
          </a:p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:time (n / </a:t>
            </a:r>
            <a:r>
              <a:rPr lang="es-ES_tradnl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now</a:t>
            </a:r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89EE81-8CA9-7A42-B530-546C2F169E98}"/>
              </a:ext>
            </a:extLst>
          </p:cNvPr>
          <p:cNvSpPr txBox="1"/>
          <p:nvPr/>
        </p:nvSpPr>
        <p:spPr>
          <a:xfrm>
            <a:off x="6076947" y="4677555"/>
            <a:ext cx="2731324" cy="13234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ES_tradnl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ongoing</a:t>
            </a:r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</a:p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:complete +</a:t>
            </a:r>
          </a:p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:time (b /</a:t>
            </a:r>
            <a:r>
              <a:rPr lang="es-ES_tradnl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before</a:t>
            </a:r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:op1 (n / </a:t>
            </a:r>
            <a:r>
              <a:rPr lang="es-ES_tradnl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now</a:t>
            </a:r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07048E-885F-5048-AFDB-7E40A9C4FAFC}"/>
              </a:ext>
            </a:extLst>
          </p:cNvPr>
          <p:cNvSpPr txBox="1"/>
          <p:nvPr/>
        </p:nvSpPr>
        <p:spPr>
          <a:xfrm>
            <a:off x="320282" y="1450935"/>
            <a:ext cx="3969892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Adding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tense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and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aspect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allows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us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to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distinguish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events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on a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timeline</a:t>
            </a:r>
            <a:endParaRPr kumimoji="0" lang="de-DE" sz="2400" b="1" i="0" u="none" strike="noStrike" cap="none" spc="0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63566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0871"/>
          </a:xfrm>
        </p:spPr>
        <p:txBody>
          <a:bodyPr/>
          <a:lstStyle/>
          <a:p>
            <a:r>
              <a:rPr lang="en-US" dirty="0"/>
              <a:t>Refinements: Tense &amp; Aspect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06A1D-7DD0-5946-983C-A7FA53C8BF2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18</a:t>
            </a:fld>
            <a:endParaRPr lang="de-D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EFCE1C-779B-D741-9635-15A96AABE865}"/>
              </a:ext>
            </a:extLst>
          </p:cNvPr>
          <p:cNvSpPr txBox="1"/>
          <p:nvPr/>
        </p:nvSpPr>
        <p:spPr>
          <a:xfrm>
            <a:off x="457200" y="2192097"/>
            <a:ext cx="30531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“Robot,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move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forward.”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E48C42-05B4-9F4D-8304-BFF3CE2EE400}"/>
              </a:ext>
            </a:extLst>
          </p:cNvPr>
          <p:cNvSpPr txBox="1"/>
          <p:nvPr/>
        </p:nvSpPr>
        <p:spPr>
          <a:xfrm>
            <a:off x="5085819" y="2183392"/>
            <a:ext cx="2731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CANNOT EXECUTE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C914CB-AFE6-484D-A1E2-9384E69B1C59}"/>
              </a:ext>
            </a:extLst>
          </p:cNvPr>
          <p:cNvSpPr txBox="1"/>
          <p:nvPr/>
        </p:nvSpPr>
        <p:spPr>
          <a:xfrm>
            <a:off x="1268332" y="4896429"/>
            <a:ext cx="2860903" cy="101566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ES_tradnl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completable</a:t>
            </a:r>
            <a:r>
              <a:rPr lang="es-ES_tradnl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</a:p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:time (a / </a:t>
            </a:r>
            <a:r>
              <a:rPr lang="es-ES_tradnl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after</a:t>
            </a:r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:op1 (n / </a:t>
            </a:r>
            <a:r>
              <a:rPr lang="es-ES_tradnl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now</a:t>
            </a:r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74E064-CDE7-6B42-90CF-DC975F58A918}"/>
              </a:ext>
            </a:extLst>
          </p:cNvPr>
          <p:cNvSpPr txBox="1"/>
          <p:nvPr/>
        </p:nvSpPr>
        <p:spPr>
          <a:xfrm>
            <a:off x="763265" y="1099208"/>
            <a:ext cx="7660509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Essential </a:t>
            </a:r>
            <a:r>
              <a:rPr lang="de-DE" sz="24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2400" dirty="0" err="1">
                <a:solidFill>
                  <a:schemeClr val="accent6">
                    <a:lumMod val="75000"/>
                  </a:schemeClr>
                </a:solidFill>
              </a:rPr>
              <a:t>our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2400" dirty="0" err="1">
                <a:solidFill>
                  <a:schemeClr val="accent6">
                    <a:lumMod val="75000"/>
                  </a:schemeClr>
                </a:solidFill>
              </a:rPr>
              <a:t>domain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Is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a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given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action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executable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for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the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2400" b="1" i="0" u="none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robot</a:t>
            </a:r>
            <a:r>
              <a:rPr kumimoji="0" lang="de-DE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D766B6-C5D9-8143-BCE2-B634E97B08E9}"/>
              </a:ext>
            </a:extLst>
          </p:cNvPr>
          <p:cNvSpPr txBox="1"/>
          <p:nvPr/>
        </p:nvSpPr>
        <p:spPr>
          <a:xfrm>
            <a:off x="457199" y="2805950"/>
            <a:ext cx="38329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“Robot,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move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forward 2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feet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.”</a:t>
            </a:r>
          </a:p>
          <a:p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“Robot,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move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to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doorway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.”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E5946AC-B808-374D-BD77-8BF82A9D2C7B}"/>
              </a:ext>
            </a:extLst>
          </p:cNvPr>
          <p:cNvCxnSpPr/>
          <p:nvPr/>
        </p:nvCxnSpPr>
        <p:spPr>
          <a:xfrm>
            <a:off x="3494525" y="2398836"/>
            <a:ext cx="15912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5F0F5CE-FF79-0544-9A4D-B29CBB8064F0}"/>
              </a:ext>
            </a:extLst>
          </p:cNvPr>
          <p:cNvSpPr txBox="1"/>
          <p:nvPr/>
        </p:nvSpPr>
        <p:spPr>
          <a:xfrm>
            <a:off x="5955476" y="2937389"/>
            <a:ext cx="2731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 CAN EXECUTE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C31AB8B-295D-6240-8715-1445A7662A64}"/>
              </a:ext>
            </a:extLst>
          </p:cNvPr>
          <p:cNvCxnSpPr/>
          <p:nvPr/>
        </p:nvCxnSpPr>
        <p:spPr>
          <a:xfrm>
            <a:off x="4364182" y="3152833"/>
            <a:ext cx="15912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A8E9E59-D888-044E-ADD5-19CF6E1A8BD5}"/>
              </a:ext>
            </a:extLst>
          </p:cNvPr>
          <p:cNvSpPr txBox="1"/>
          <p:nvPr/>
        </p:nvSpPr>
        <p:spPr>
          <a:xfrm>
            <a:off x="1236974" y="4252782"/>
            <a:ext cx="30531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“Robot,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move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forward.”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D43DBB-2C2F-EB47-B966-A1773C7F2390}"/>
              </a:ext>
            </a:extLst>
          </p:cNvPr>
          <p:cNvSpPr txBox="1"/>
          <p:nvPr/>
        </p:nvSpPr>
        <p:spPr>
          <a:xfrm>
            <a:off x="5144344" y="4896429"/>
            <a:ext cx="2860902" cy="101566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ES_tradnl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completable</a:t>
            </a:r>
            <a:r>
              <a:rPr lang="es-ES_tradnl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:time (a / </a:t>
            </a:r>
            <a:r>
              <a:rPr lang="es-ES_tradnl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after</a:t>
            </a:r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:op1 (n / </a:t>
            </a:r>
            <a:r>
              <a:rPr lang="es-ES_tradnl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now</a:t>
            </a:r>
            <a:r>
              <a:rPr lang="es-ES_tradnl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C38CA5-BECF-C740-AE24-25297EACE57C}"/>
              </a:ext>
            </a:extLst>
          </p:cNvPr>
          <p:cNvSpPr txBox="1"/>
          <p:nvPr/>
        </p:nvSpPr>
        <p:spPr>
          <a:xfrm>
            <a:off x="4593520" y="4083506"/>
            <a:ext cx="38329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“Robot,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move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forward 2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feet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.”</a:t>
            </a:r>
          </a:p>
          <a:p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“Robot,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move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to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s-ES_tradnl" sz="22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doorway</a:t>
            </a:r>
            <a:r>
              <a:rPr lang="es-ES_tradnl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182471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 animBg="1"/>
      <p:bldP spid="16" grpId="0"/>
      <p:bldP spid="19" grpId="0"/>
      <p:bldP spid="21" grpId="0"/>
      <p:bldP spid="22" grpId="0" animBg="1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Refinements: Spatial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AC5095-C4FE-0647-ABA7-EE102B5E861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19</a:t>
            </a:fld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4BDF59-7C9B-2441-A0B1-7C1597D103B3}"/>
              </a:ext>
            </a:extLst>
          </p:cNvPr>
          <p:cNvSpPr txBox="1"/>
          <p:nvPr/>
        </p:nvSpPr>
        <p:spPr>
          <a:xfrm>
            <a:off x="457200" y="1557193"/>
            <a:ext cx="22939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command:move</a:t>
            </a:r>
            <a:endParaRPr lang="es-ES_tradnl" sz="2200" dirty="0">
              <a:solidFill>
                <a:schemeClr val="bg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49">
            <a:extLst>
              <a:ext uri="{FF2B5EF4-FFF2-40B4-BE49-F238E27FC236}">
                <a16:creationId xmlns:a16="http://schemas.microsoft.com/office/drawing/2014/main" id="{F670DE75-CEE1-694F-B66B-A8EA2CF310EA}"/>
              </a:ext>
            </a:extLst>
          </p:cNvPr>
          <p:cNvSpPr txBox="1"/>
          <p:nvPr/>
        </p:nvSpPr>
        <p:spPr>
          <a:xfrm>
            <a:off x="562099" y="2082446"/>
            <a:ext cx="2854037" cy="317009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828800" indent="-13716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657600" indent="-27432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486400" indent="-41148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7315200" indent="-54864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/ command-02</a:t>
            </a:r>
          </a:p>
          <a:p>
            <a:pPr>
              <a:defRPr/>
            </a:pPr>
            <a:r>
              <a:rPr lang="en-U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:ARG0-</a:t>
            </a: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commander</a:t>
            </a:r>
          </a:p>
          <a:p>
            <a:pPr>
              <a:defRPr/>
            </a:pP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:ARG1-</a:t>
            </a: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listener</a:t>
            </a:r>
          </a:p>
          <a:p>
            <a:pPr>
              <a:defRPr/>
            </a:pP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:ARG2 (</a:t>
            </a:r>
            <a:r>
              <a:rPr lang="en-US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/ go-02</a:t>
            </a:r>
          </a:p>
          <a:p>
            <a:pPr>
              <a:defRPr/>
            </a:pPr>
            <a:r>
              <a:rPr lang="en-U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:ARG1-</a:t>
            </a: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mover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:ARG2-</a:t>
            </a: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distance </a:t>
            </a:r>
          </a:p>
          <a:p>
            <a:pPr>
              <a:defRPr/>
            </a:pP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:ARG3-</a:t>
            </a: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point</a:t>
            </a:r>
          </a:p>
          <a:p>
            <a:pPr>
              <a:defRPr/>
            </a:pP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:ARG4-</a:t>
            </a: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point</a:t>
            </a:r>
          </a:p>
          <a:p>
            <a:pPr>
              <a:defRPr/>
            </a:pP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:path</a:t>
            </a:r>
          </a:p>
          <a:p>
            <a:pPr>
              <a:defRPr/>
            </a:pP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:direction</a:t>
            </a:r>
            <a:r>
              <a:rPr lang="en-U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0D9090-2B86-D54F-B4CC-80F9BBC2203F}"/>
              </a:ext>
            </a:extLst>
          </p:cNvPr>
          <p:cNvSpPr txBox="1"/>
          <p:nvPr/>
        </p:nvSpPr>
        <p:spPr>
          <a:xfrm>
            <a:off x="3027769" y="1557193"/>
            <a:ext cx="621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>
                <a:solidFill>
                  <a:srgbClr val="FF0000"/>
                </a:solidFill>
                <a:latin typeface="+mj-lt"/>
              </a:rPr>
              <a:t>“</a:t>
            </a:r>
            <a:r>
              <a:rPr lang="es-ES_tradnl" sz="2400" b="1" dirty="0" err="1">
                <a:solidFill>
                  <a:srgbClr val="FF0000"/>
                </a:solidFill>
                <a:latin typeface="+mj-lt"/>
              </a:rPr>
              <a:t>Move</a:t>
            </a:r>
            <a:r>
              <a:rPr lang="es-ES_tradnl" sz="2400" b="1" dirty="0">
                <a:solidFill>
                  <a:srgbClr val="FF0000"/>
                </a:solidFill>
                <a:latin typeface="+mj-lt"/>
              </a:rPr>
              <a:t> forward”</a:t>
            </a:r>
          </a:p>
        </p:txBody>
      </p:sp>
      <p:sp>
        <p:nvSpPr>
          <p:cNvPr id="8" name="TextBox 49">
            <a:extLst>
              <a:ext uri="{FF2B5EF4-FFF2-40B4-BE49-F238E27FC236}">
                <a16:creationId xmlns:a16="http://schemas.microsoft.com/office/drawing/2014/main" id="{A0AB811B-0B2E-1844-A597-BF22647E8F3C}"/>
              </a:ext>
            </a:extLst>
          </p:cNvPr>
          <p:cNvSpPr txBox="1"/>
          <p:nvPr/>
        </p:nvSpPr>
        <p:spPr>
          <a:xfrm>
            <a:off x="3719221" y="2171747"/>
            <a:ext cx="4829299" cy="224676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828800" indent="-13716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657600" indent="-27432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486400" indent="-41148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7315200" indent="-54864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 / command-02</a:t>
            </a:r>
          </a:p>
          <a:p>
            <a:pPr>
              <a:defRPr/>
            </a:pPr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:ARG0 (</a:t>
            </a:r>
            <a:r>
              <a:rPr lang="en-US" sz="20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cmd</a:t>
            </a:r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commander)</a:t>
            </a:r>
            <a:r>
              <a:rPr lang="en-US" sz="2000" i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>
              <a:defRPr/>
            </a:pPr>
            <a:r>
              <a:rPr lang="en-US" sz="2000" i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:ARG1 (r / robot)</a:t>
            </a:r>
            <a:r>
              <a:rPr lang="en-US" sz="2000" i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>
              <a:defRPr/>
            </a:pPr>
            <a:r>
              <a:rPr lang="en-US" sz="2000" i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:ARG2 (g / go-02</a:t>
            </a:r>
          </a:p>
          <a:p>
            <a:pPr>
              <a:defRPr/>
            </a:pPr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:ARG1 r</a:t>
            </a:r>
          </a:p>
          <a:p>
            <a:pPr>
              <a:defRPr/>
            </a:pPr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:ARG2 (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/ unspecified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b="1" i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en-US" sz="2000" b="1" i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:ARG3 (h / here)))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013EC57-129C-9647-B600-3C529DD26E34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6427897" y="4137812"/>
            <a:ext cx="1302445" cy="1283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A2D06C1-8CB0-C849-ABCD-CAC077C76BF0}"/>
              </a:ext>
            </a:extLst>
          </p:cNvPr>
          <p:cNvSpPr txBox="1"/>
          <p:nvPr/>
        </p:nvSpPr>
        <p:spPr>
          <a:xfrm>
            <a:off x="6316683" y="5421285"/>
            <a:ext cx="2827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>
                <a:solidFill>
                  <a:srgbClr val="00B050"/>
                </a:solidFill>
                <a:latin typeface="+mj-lt"/>
              </a:rPr>
              <a:t>“</a:t>
            </a:r>
            <a:r>
              <a:rPr lang="es-ES_tradnl" sz="2400" b="1" dirty="0" err="1">
                <a:solidFill>
                  <a:srgbClr val="00B050"/>
                </a:solidFill>
                <a:latin typeface="+mj-lt"/>
              </a:rPr>
              <a:t>How</a:t>
            </a:r>
            <a:r>
              <a:rPr lang="es-ES_tradnl" sz="2400" b="1" dirty="0">
                <a:solidFill>
                  <a:srgbClr val="00B050"/>
                </a:solidFill>
                <a:latin typeface="+mj-lt"/>
              </a:rPr>
              <a:t> </a:t>
            </a:r>
            <a:r>
              <a:rPr lang="es-ES_tradnl" sz="2400" b="1" dirty="0" err="1">
                <a:solidFill>
                  <a:srgbClr val="00B050"/>
                </a:solidFill>
                <a:latin typeface="+mj-lt"/>
              </a:rPr>
              <a:t>far</a:t>
            </a:r>
            <a:r>
              <a:rPr lang="es-ES_tradnl" sz="2400" b="1" dirty="0">
                <a:solidFill>
                  <a:srgbClr val="00B050"/>
                </a:solidFill>
                <a:latin typeface="+mj-lt"/>
              </a:rPr>
              <a:t> forward?”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8F28B6-1B61-1049-858E-9B321EE1BCC6}"/>
              </a:ext>
            </a:extLst>
          </p:cNvPr>
          <p:cNvSpPr txBox="1"/>
          <p:nvPr/>
        </p:nvSpPr>
        <p:spPr>
          <a:xfrm>
            <a:off x="4572000" y="4565957"/>
            <a:ext cx="2436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i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triggers</a:t>
            </a:r>
            <a:r>
              <a:rPr lang="es-ES_tradnl" sz="2000" i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s-ES_tradnl" i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clarification</a:t>
            </a:r>
            <a:r>
              <a:rPr lang="es-ES_tradnl" sz="2000" i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s-ES_tradnl" sz="2000" i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question</a:t>
            </a:r>
            <a:endParaRPr lang="es-ES_tradnl" sz="2000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04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1092A-2E7D-5046-B6EF-BED8D2420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45DCE-80BE-8E44-8395-40032D7770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2400" dirty="0"/>
              <a:t>Introduction: Human Robot Dialogue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/>
              <a:t>Background</a:t>
            </a:r>
          </a:p>
          <a:p>
            <a:pPr marL="1012371" lvl="1" indent="-571500">
              <a:buFont typeface="+mj-lt"/>
              <a:buAutoNum type="romanUcPeriod"/>
            </a:pPr>
            <a:r>
              <a:rPr lang="en-US" sz="2400" dirty="0"/>
              <a:t>SCOUT Corpus</a:t>
            </a:r>
          </a:p>
          <a:p>
            <a:pPr marL="1012371" lvl="1" indent="-571500">
              <a:buFont typeface="+mj-lt"/>
              <a:buAutoNum type="romanUcPeriod"/>
            </a:pPr>
            <a:r>
              <a:rPr lang="en-US" sz="2400" dirty="0"/>
              <a:t>Abstract Meaning Representation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/>
              <a:t>Dial-AMR</a:t>
            </a:r>
          </a:p>
          <a:p>
            <a:pPr marL="1012371" lvl="1" indent="-571500">
              <a:buFont typeface="+mj-lt"/>
              <a:buAutoNum type="romanUcPeriod"/>
            </a:pPr>
            <a:r>
              <a:rPr lang="en-US" sz="2400" dirty="0"/>
              <a:t>Speech Acts</a:t>
            </a:r>
          </a:p>
          <a:p>
            <a:pPr marL="1012371" lvl="1" indent="-571500">
              <a:buFont typeface="+mj-lt"/>
              <a:buAutoNum type="romanUcPeriod"/>
            </a:pPr>
            <a:r>
              <a:rPr lang="en-US" sz="2400" dirty="0"/>
              <a:t>Tense and Aspect</a:t>
            </a:r>
          </a:p>
          <a:p>
            <a:pPr marL="1012371" lvl="1" indent="-571500">
              <a:buFont typeface="+mj-lt"/>
              <a:buAutoNum type="romanUcPeriod"/>
            </a:pPr>
            <a:r>
              <a:rPr lang="en-US" sz="2400" dirty="0"/>
              <a:t>Evaluation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/>
              <a:t>Conclusion and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8E39F-57C1-5D4A-A2C8-9D7CB6036D9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DE" smtClean="0"/>
              <a:t>2</a:t>
            </a:fld>
            <a:endParaRPr lang="en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7CC1FA-9FB8-624D-97B5-28976ED09407}"/>
              </a:ext>
            </a:extLst>
          </p:cNvPr>
          <p:cNvSpPr txBox="1"/>
          <p:nvPr/>
        </p:nvSpPr>
        <p:spPr>
          <a:xfrm>
            <a:off x="6126480" y="3863181"/>
            <a:ext cx="2560320" cy="1631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Please ask questions throughout if something is unclear or you would like to know more!</a:t>
            </a:r>
          </a:p>
        </p:txBody>
      </p:sp>
    </p:spTree>
    <p:extLst>
      <p:ext uri="{BB962C8B-B14F-4D97-AF65-F5344CB8AC3E}">
        <p14:creationId xmlns:p14="http://schemas.microsoft.com/office/powerpoint/2010/main" val="4002038117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2229"/>
          </a:xfrm>
        </p:spPr>
        <p:txBody>
          <a:bodyPr>
            <a:normAutofit fontScale="90000"/>
          </a:bodyPr>
          <a:lstStyle/>
          <a:p>
            <a:r>
              <a:rPr lang="en-US" dirty="0"/>
              <a:t>Dial-AMR Templates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627FC-EBBB-D945-A02C-A9D63C14114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20</a:t>
            </a:fld>
            <a:endParaRPr lang="de-DE"/>
          </a:p>
        </p:txBody>
      </p:sp>
      <p:sp>
        <p:nvSpPr>
          <p:cNvPr id="5" name="TextBox 49">
            <a:extLst>
              <a:ext uri="{FF2B5EF4-FFF2-40B4-BE49-F238E27FC236}">
                <a16:creationId xmlns:a16="http://schemas.microsoft.com/office/drawing/2014/main" id="{BC11C54E-98DE-6547-8158-FB94956B4292}"/>
              </a:ext>
            </a:extLst>
          </p:cNvPr>
          <p:cNvSpPr txBox="1"/>
          <p:nvPr/>
        </p:nvSpPr>
        <p:spPr>
          <a:xfrm>
            <a:off x="1317751" y="1630883"/>
            <a:ext cx="2912620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828800" indent="-13716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657600" indent="-27432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486400" indent="-41148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7315200" indent="-54864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(c / command-02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:ARG0 (</a:t>
            </a:r>
            <a:r>
              <a:rPr lang="en-US" sz="1400" dirty="0" err="1">
                <a:latin typeface="Times" pitchFamily="2" charset="0"/>
                <a:cs typeface="Times New Roman" panose="02020603050405020304" pitchFamily="18" charset="0"/>
              </a:rPr>
              <a:t>cmd</a:t>
            </a: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/ commander)</a:t>
            </a:r>
            <a:r>
              <a:rPr lang="en-US" sz="1400" i="1" dirty="0">
                <a:latin typeface="Times" pitchFamily="2" charset="0"/>
                <a:cs typeface="Times New Roman" panose="02020603050405020304" pitchFamily="18" charset="0"/>
              </a:rPr>
              <a:t>    </a:t>
            </a:r>
          </a:p>
          <a:p>
            <a:pPr>
              <a:defRPr/>
            </a:pPr>
            <a:r>
              <a:rPr lang="en-US" sz="1400" i="1" dirty="0">
                <a:latin typeface="Times" pitchFamily="2" charset="0"/>
                <a:cs typeface="Times New Roman" panose="02020603050405020304" pitchFamily="18" charset="0"/>
              </a:rPr>
              <a:t>    </a:t>
            </a: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:ARG1 (r / robot)</a:t>
            </a:r>
            <a:r>
              <a:rPr lang="en-US" sz="1400" i="1" dirty="0">
                <a:latin typeface="Times" pitchFamily="2" charset="0"/>
                <a:cs typeface="Times New Roman" panose="02020603050405020304" pitchFamily="18" charset="0"/>
              </a:rPr>
              <a:t>    </a:t>
            </a:r>
          </a:p>
          <a:p>
            <a:pPr>
              <a:defRPr/>
            </a:pPr>
            <a:r>
              <a:rPr lang="en-US" sz="1400" i="1" dirty="0">
                <a:latin typeface="Times" pitchFamily="2" charset="0"/>
                <a:cs typeface="Times New Roman" panose="02020603050405020304" pitchFamily="18" charset="0"/>
              </a:rPr>
              <a:t>    </a:t>
            </a: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:ARG2 (g / go-02 :completable +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    :ARG1 r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    </a:t>
            </a:r>
            <a:r>
              <a:rPr lang="en-US" sz="1400" b="1" dirty="0">
                <a:latin typeface="Times" pitchFamily="2" charset="0"/>
                <a:cs typeface="Times New Roman" panose="02020603050405020304" pitchFamily="18" charset="0"/>
              </a:rPr>
              <a:t>:ARG2 (u / unspecified)</a:t>
            </a:r>
            <a:r>
              <a:rPr lang="en-US" sz="1400" b="1" i="1" dirty="0">
                <a:latin typeface="Times" pitchFamily="2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en-US" sz="1400" b="1" i="1" dirty="0">
                <a:latin typeface="Times" pitchFamily="2" charset="0"/>
                <a:cs typeface="Times New Roman" panose="02020603050405020304" pitchFamily="18" charset="0"/>
              </a:rPr>
              <a:t>        </a:t>
            </a: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:ARG3 (h / here)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    :direction (f / forward)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    :time (a / after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          :op1 (n / now)))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8BFA19-6A32-F944-9F32-420D63D7D4DC}"/>
              </a:ext>
            </a:extLst>
          </p:cNvPr>
          <p:cNvSpPr/>
          <p:nvPr/>
        </p:nvSpPr>
        <p:spPr>
          <a:xfrm>
            <a:off x="1978279" y="1263020"/>
            <a:ext cx="2261211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b="1" i="1" dirty="0">
                <a:solidFill>
                  <a:srgbClr val="0070C0"/>
                </a:solidFill>
                <a:latin typeface="Times" pitchFamily="2" charset="0"/>
                <a:cs typeface="Times New Roman" panose="02020603050405020304" pitchFamily="18" charset="0"/>
              </a:rPr>
              <a:t>“Move forward”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D844BD-83A7-2B49-B4AE-B3A18589A205}"/>
              </a:ext>
            </a:extLst>
          </p:cNvPr>
          <p:cNvSpPr/>
          <p:nvPr/>
        </p:nvSpPr>
        <p:spPr>
          <a:xfrm>
            <a:off x="1494676" y="1263020"/>
            <a:ext cx="414434" cy="276999"/>
          </a:xfrm>
          <a:prstGeom prst="rect">
            <a:avLst/>
          </a:prstGeom>
          <a:solidFill>
            <a:srgbClr val="F6C5F6"/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rgbClr val="0070C0"/>
                </a:solidFill>
                <a:latin typeface="Times" pitchFamily="2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" name="TextBox 49">
            <a:extLst>
              <a:ext uri="{FF2B5EF4-FFF2-40B4-BE49-F238E27FC236}">
                <a16:creationId xmlns:a16="http://schemas.microsoft.com/office/drawing/2014/main" id="{64F4FD2A-231B-7F46-967D-2FA41286971D}"/>
              </a:ext>
            </a:extLst>
          </p:cNvPr>
          <p:cNvSpPr txBox="1"/>
          <p:nvPr/>
        </p:nvSpPr>
        <p:spPr>
          <a:xfrm>
            <a:off x="5013910" y="2637384"/>
            <a:ext cx="2851618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828800" indent="-13716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657600" indent="-27432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486400" indent="-41148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7315200" indent="-54864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(r / request-01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:ARG0 (r / robot)</a:t>
            </a:r>
            <a:endParaRPr lang="en-US" sz="1400" i="1" dirty="0">
              <a:latin typeface="Times" pitchFamily="2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400" i="1" dirty="0">
                <a:latin typeface="Times" pitchFamily="2" charset="0"/>
                <a:cs typeface="Times New Roman" panose="02020603050405020304" pitchFamily="18" charset="0"/>
              </a:rPr>
              <a:t>    </a:t>
            </a: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:ARG1 (</a:t>
            </a:r>
            <a:r>
              <a:rPr lang="en-US" sz="1400" dirty="0" err="1">
                <a:latin typeface="Times" pitchFamily="2" charset="0"/>
                <a:cs typeface="Times New Roman" panose="02020603050405020304" pitchFamily="18" charset="0"/>
              </a:rPr>
              <a:t>cmd</a:t>
            </a: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/ commander)</a:t>
            </a:r>
            <a:endParaRPr lang="en-US" sz="1400" i="1" dirty="0">
              <a:latin typeface="Times" pitchFamily="2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400" i="1" dirty="0">
                <a:latin typeface="Times" pitchFamily="2" charset="0"/>
                <a:cs typeface="Times New Roman" panose="02020603050405020304" pitchFamily="18" charset="0"/>
              </a:rPr>
              <a:t>    </a:t>
            </a: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:ARG2 (g / go-02 :completable +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    :ARG1 r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    </a:t>
            </a:r>
            <a:r>
              <a:rPr lang="en-US" sz="1400" b="1" dirty="0">
                <a:latin typeface="Times" pitchFamily="2" charset="0"/>
                <a:cs typeface="Times New Roman" panose="02020603050405020304" pitchFamily="18" charset="0"/>
              </a:rPr>
              <a:t>:ARG2 (a / </a:t>
            </a:r>
            <a:r>
              <a:rPr lang="en-US" sz="1400" b="1" dirty="0" err="1">
                <a:latin typeface="Times" pitchFamily="2" charset="0"/>
                <a:cs typeface="Times New Roman" panose="02020603050405020304" pitchFamily="18" charset="0"/>
              </a:rPr>
              <a:t>amr</a:t>
            </a:r>
            <a:r>
              <a:rPr lang="en-US" sz="1400" b="1" dirty="0">
                <a:latin typeface="Times" pitchFamily="2" charset="0"/>
                <a:cs typeface="Times New Roman" panose="02020603050405020304" pitchFamily="18" charset="0"/>
              </a:rPr>
              <a:t>-unknown)</a:t>
            </a:r>
            <a:r>
              <a:rPr lang="en-US" sz="1400" b="1" i="1" dirty="0">
                <a:latin typeface="Times" pitchFamily="2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en-US" sz="1400" b="1" i="1" dirty="0">
                <a:latin typeface="Times" pitchFamily="2" charset="0"/>
                <a:cs typeface="Times New Roman" panose="02020603050405020304" pitchFamily="18" charset="0"/>
              </a:rPr>
              <a:t>        </a:t>
            </a: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:ARG3 (h / here)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    :direction (f / forward)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    :time (a / after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          :op1 (n / now)))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EC25DA-B5FF-0549-BD14-18F0785E014C}"/>
              </a:ext>
            </a:extLst>
          </p:cNvPr>
          <p:cNvSpPr/>
          <p:nvPr/>
        </p:nvSpPr>
        <p:spPr>
          <a:xfrm>
            <a:off x="5013910" y="2212581"/>
            <a:ext cx="414434" cy="276999"/>
          </a:xfrm>
          <a:prstGeom prst="rect">
            <a:avLst/>
          </a:prstGeom>
          <a:solidFill>
            <a:srgbClr val="F6C5F6"/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rgbClr val="0070C0"/>
                </a:solidFill>
                <a:latin typeface="Times" pitchFamily="2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571C4C-6A15-2345-A22C-F43FE89147B7}"/>
              </a:ext>
            </a:extLst>
          </p:cNvPr>
          <p:cNvSpPr/>
          <p:nvPr/>
        </p:nvSpPr>
        <p:spPr>
          <a:xfrm>
            <a:off x="5559731" y="2212581"/>
            <a:ext cx="1759975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b="1" i="1" dirty="0">
                <a:solidFill>
                  <a:srgbClr val="0070C0"/>
                </a:solidFill>
                <a:latin typeface="Times" pitchFamily="2" charset="0"/>
                <a:cs typeface="Times New Roman" panose="02020603050405020304" pitchFamily="18" charset="0"/>
              </a:rPr>
              <a:t>“How far forward?”</a:t>
            </a:r>
          </a:p>
        </p:txBody>
      </p:sp>
      <p:sp>
        <p:nvSpPr>
          <p:cNvPr id="11" name="TextBox 49">
            <a:extLst>
              <a:ext uri="{FF2B5EF4-FFF2-40B4-BE49-F238E27FC236}">
                <a16:creationId xmlns:a16="http://schemas.microsoft.com/office/drawing/2014/main" id="{8E090D44-4FC0-8D42-B9D2-E52D9E23CD93}"/>
              </a:ext>
            </a:extLst>
          </p:cNvPr>
          <p:cNvSpPr txBox="1"/>
          <p:nvPr/>
        </p:nvSpPr>
        <p:spPr>
          <a:xfrm>
            <a:off x="492078" y="4456678"/>
            <a:ext cx="3738293" cy="1384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828800" indent="-13716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657600" indent="-27432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486400" indent="-41148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7315200" indent="-5486400" algn="l" defTabSz="3657600" rtl="0" eaLnBrk="0" fontAlgn="base" hangingPunct="0">
              <a:spcBef>
                <a:spcPct val="0"/>
              </a:spcBef>
              <a:spcAft>
                <a:spcPct val="0"/>
              </a:spcAft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7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(a / assert-01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:ARG0 (</a:t>
            </a:r>
            <a:r>
              <a:rPr lang="en-US" sz="1400" dirty="0" err="1">
                <a:latin typeface="Times" pitchFamily="2" charset="0"/>
                <a:cs typeface="Times New Roman" panose="02020603050405020304" pitchFamily="18" charset="0"/>
              </a:rPr>
              <a:t>cmd</a:t>
            </a: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/ commander)</a:t>
            </a:r>
            <a:endParaRPr lang="en-US" sz="1400" i="1" dirty="0">
              <a:latin typeface="Times" pitchFamily="2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400" i="1" dirty="0">
                <a:latin typeface="Times" pitchFamily="2" charset="0"/>
                <a:cs typeface="Times New Roman" panose="02020603050405020304" pitchFamily="18" charset="0"/>
              </a:rPr>
              <a:t>    </a:t>
            </a: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:ARG1 (r / robot)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:ARG2 (m / map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      :op1 (</a:t>
            </a:r>
            <a:r>
              <a:rPr lang="en-US" sz="1400" b="1" dirty="0">
                <a:latin typeface="Times" pitchFamily="2" charset="0"/>
                <a:cs typeface="Times New Roman" panose="02020603050405020304" pitchFamily="18" charset="0"/>
              </a:rPr>
              <a:t>d / distance-quantity :quant 5</a:t>
            </a:r>
          </a:p>
          <a:p>
            <a:pPr>
              <a:defRPr/>
            </a:pPr>
            <a:r>
              <a:rPr lang="en-US" sz="1400" dirty="0">
                <a:latin typeface="Times" pitchFamily="2" charset="0"/>
                <a:cs typeface="Times New Roman" panose="02020603050405020304" pitchFamily="18" charset="0"/>
              </a:rPr>
              <a:t>               :unit (f / foot)))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89D7A5-5692-5B46-AC0C-C48A58EF9798}"/>
              </a:ext>
            </a:extLst>
          </p:cNvPr>
          <p:cNvSpPr/>
          <p:nvPr/>
        </p:nvSpPr>
        <p:spPr>
          <a:xfrm>
            <a:off x="2361224" y="4028665"/>
            <a:ext cx="1878266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b="1" i="1" dirty="0">
                <a:solidFill>
                  <a:srgbClr val="0070C0"/>
                </a:solidFill>
                <a:latin typeface="Times" pitchFamily="2" charset="0"/>
                <a:cs typeface="Times New Roman" panose="02020603050405020304" pitchFamily="18" charset="0"/>
              </a:rPr>
              <a:t>“5 feet”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70FFF3-E177-6849-ACAE-9484A2FF6C2F}"/>
              </a:ext>
            </a:extLst>
          </p:cNvPr>
          <p:cNvSpPr/>
          <p:nvPr/>
        </p:nvSpPr>
        <p:spPr>
          <a:xfrm>
            <a:off x="1846017" y="4034848"/>
            <a:ext cx="414434" cy="276999"/>
          </a:xfrm>
          <a:prstGeom prst="rect">
            <a:avLst/>
          </a:prstGeom>
          <a:solidFill>
            <a:srgbClr val="F6C5F6"/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rgbClr val="0070C0"/>
                </a:solidFill>
                <a:latin typeface="Times" pitchFamily="2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14" name="Picture 8" descr="Picture 8">
            <a:extLst>
              <a:ext uri="{FF2B5EF4-FFF2-40B4-BE49-F238E27FC236}">
                <a16:creationId xmlns:a16="http://schemas.microsoft.com/office/drawing/2014/main" id="{A820F802-2F15-F24E-BDB0-7EC63B6EF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85719" y="921314"/>
            <a:ext cx="980160" cy="16976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6" descr="Picture 6">
            <a:extLst>
              <a:ext uri="{FF2B5EF4-FFF2-40B4-BE49-F238E27FC236}">
                <a16:creationId xmlns:a16="http://schemas.microsoft.com/office/drawing/2014/main" id="{F4E2631C-3A0B-464C-AE05-C25E586CC6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420919" y="791918"/>
            <a:ext cx="1574556" cy="16976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80AD9EB-AB70-A645-9C30-ADBA2CAE70E8}"/>
              </a:ext>
            </a:extLst>
          </p:cNvPr>
          <p:cNvCxnSpPr>
            <a:cxnSpLocks/>
          </p:cNvCxnSpPr>
          <p:nvPr/>
        </p:nvCxnSpPr>
        <p:spPr>
          <a:xfrm>
            <a:off x="3657600" y="2829603"/>
            <a:ext cx="1770744" cy="1005026"/>
          </a:xfrm>
          <a:prstGeom prst="straightConnector1">
            <a:avLst/>
          </a:prstGeom>
          <a:ln>
            <a:headEnd w="lg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C64B8B1-2DED-EF46-911C-D4315630C896}"/>
              </a:ext>
            </a:extLst>
          </p:cNvPr>
          <p:cNvCxnSpPr>
            <a:cxnSpLocks/>
          </p:cNvCxnSpPr>
          <p:nvPr/>
        </p:nvCxnSpPr>
        <p:spPr>
          <a:xfrm flipH="1">
            <a:off x="3195782" y="3923340"/>
            <a:ext cx="2232563" cy="13968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3163FDA-78C0-5B47-9596-D3CDD2955717}"/>
              </a:ext>
            </a:extLst>
          </p:cNvPr>
          <p:cNvSpPr txBox="1"/>
          <p:nvPr/>
        </p:nvSpPr>
        <p:spPr>
          <a:xfrm>
            <a:off x="4457289" y="5120585"/>
            <a:ext cx="4350982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Multi-</a:t>
            </a:r>
            <a:r>
              <a:rPr kumimoji="0" lang="de-DE" sz="16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sentence</a:t>
            </a:r>
            <a:r>
              <a:rPr kumimoji="0" lang="de-DE" sz="16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AMR (</a:t>
            </a:r>
            <a:r>
              <a:rPr kumimoji="0" lang="de-DE" sz="16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O‘Gorman</a:t>
            </a:r>
            <a:r>
              <a:rPr kumimoji="0" lang="de-DE" sz="16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et al. 2018) </a:t>
            </a:r>
            <a:r>
              <a:rPr kumimoji="0" lang="de-DE" sz="16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may</a:t>
            </a:r>
            <a:r>
              <a:rPr kumimoji="0" lang="de-DE" sz="16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16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be</a:t>
            </a:r>
            <a:r>
              <a:rPr kumimoji="0" lang="de-DE" sz="16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16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used</a:t>
            </a:r>
            <a:r>
              <a:rPr kumimoji="0" lang="de-DE" sz="16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16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to</a:t>
            </a:r>
            <a:r>
              <a:rPr kumimoji="0" lang="de-DE" sz="16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16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model</a:t>
            </a:r>
            <a:r>
              <a:rPr kumimoji="0" lang="de-DE" sz="16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16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discourse</a:t>
            </a:r>
            <a:r>
              <a:rPr kumimoji="0" lang="de-DE" sz="16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de-DE" sz="16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units</a:t>
            </a:r>
            <a:r>
              <a:rPr lang="de-DE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and</a:t>
            </a:r>
            <a:r>
              <a:rPr lang="de-DE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relations</a:t>
            </a:r>
            <a:r>
              <a:rPr lang="de-DE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between</a:t>
            </a:r>
            <a:r>
              <a:rPr lang="de-DE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them</a:t>
            </a:r>
            <a:endParaRPr kumimoji="0" lang="de-DE" sz="1600" b="0" i="0" u="none" strike="noStrike" cap="none" spc="0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4870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015A-C2CE-7343-BCD0-8018E2980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Dial-AMR Specs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1A4175-0624-DF4E-B62E-BEC432AF942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DE" smtClean="0"/>
              <a:t>21</a:t>
            </a:fld>
            <a:endParaRPr lang="en-D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08FA7A-86B9-FA43-91D4-F55B8E23DE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37" y="1565198"/>
            <a:ext cx="4403385" cy="29733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73F4E19-73F1-CC45-9D73-8C257A67781C}"/>
              </a:ext>
            </a:extLst>
          </p:cNvPr>
          <p:cNvSpPr txBox="1"/>
          <p:nvPr/>
        </p:nvSpPr>
        <p:spPr>
          <a:xfrm>
            <a:off x="5009404" y="2352908"/>
            <a:ext cx="3798867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sz="18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Inter-</a:t>
            </a:r>
            <a:r>
              <a:rPr kumimoji="0" lang="de-DE" sz="18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annotator</a:t>
            </a:r>
            <a:r>
              <a:rPr kumimoji="0" lang="de-DE" sz="18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18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agreement</a:t>
            </a:r>
            <a:endParaRPr lang="de-DE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Parsing</a:t>
            </a:r>
            <a:r>
              <a:rPr lang="de-DE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de-DE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Results</a:t>
            </a:r>
            <a:endParaRPr lang="de-DE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sz="18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Graph-</a:t>
            </a:r>
            <a:r>
              <a:rPr kumimoji="0" lang="de-DE" sz="18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to</a:t>
            </a:r>
            <a:r>
              <a:rPr kumimoji="0" lang="de-DE" sz="18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-graph </a:t>
            </a:r>
            <a:r>
              <a:rPr kumimoji="0" lang="de-DE" sz="1800" b="0" i="0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transformations</a:t>
            </a:r>
            <a:endParaRPr kumimoji="0" lang="de-DE" sz="1800" b="0" i="0" u="none" strike="noStrike" cap="none" spc="0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297760272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9B15F4-6CA6-414F-9DC0-280801694CC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DA2BB2B-FDDC-4E42-B1F4-580F80225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Ongoing &amp; Future Work: Implementation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EA73EF-761D-BF4C-9458-875AA52BC990}"/>
              </a:ext>
            </a:extLst>
          </p:cNvPr>
          <p:cNvSpPr txBox="1"/>
          <p:nvPr/>
        </p:nvSpPr>
        <p:spPr>
          <a:xfrm>
            <a:off x="120982" y="1465974"/>
            <a:ext cx="20510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cap="small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1. </a:t>
            </a:r>
          </a:p>
          <a:p>
            <a:pPr algn="ctr">
              <a:defRPr/>
            </a:pPr>
            <a:r>
              <a:rPr lang="es-ES_tradnl" cap="small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robot-directed </a:t>
            </a:r>
          </a:p>
          <a:p>
            <a:pPr algn="ctr">
              <a:defRPr/>
            </a:pPr>
            <a:r>
              <a:rPr lang="es-ES_tradnl" cap="small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natural language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7C067F-F77C-8B40-A890-B574DB7E8DA3}"/>
              </a:ext>
            </a:extLst>
          </p:cNvPr>
          <p:cNvSpPr txBox="1"/>
          <p:nvPr/>
        </p:nvSpPr>
        <p:spPr>
          <a:xfrm>
            <a:off x="1906878" y="1464911"/>
            <a:ext cx="24314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cap="small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2. </a:t>
            </a:r>
          </a:p>
          <a:p>
            <a:pPr algn="ctr">
              <a:defRPr/>
            </a:pPr>
            <a:r>
              <a:rPr lang="es-ES_tradnl" cap="small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abstract meaning representation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BCAF7E-6CBB-3346-BAC8-E99FCDE3C95F}"/>
              </a:ext>
            </a:extLst>
          </p:cNvPr>
          <p:cNvSpPr txBox="1"/>
          <p:nvPr/>
        </p:nvSpPr>
        <p:spPr>
          <a:xfrm>
            <a:off x="4011699" y="1480209"/>
            <a:ext cx="27712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cap="small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3. </a:t>
            </a:r>
          </a:p>
          <a:p>
            <a:pPr algn="ctr">
              <a:defRPr/>
            </a:pPr>
            <a:r>
              <a:rPr lang="es-ES_tradnl" cap="small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domain-specific</a:t>
            </a:r>
            <a:r>
              <a:rPr lang="es-ES_tradnl" cap="small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>
              <a:defRPr/>
            </a:pPr>
            <a:r>
              <a:rPr lang="es-ES_tradnl" cap="small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meaning</a:t>
            </a:r>
            <a:r>
              <a:rPr lang="es-ES_tradnl" cap="small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representation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C8F488-5604-FD45-B425-500517CF570E}"/>
              </a:ext>
            </a:extLst>
          </p:cNvPr>
          <p:cNvSpPr txBox="1"/>
          <p:nvPr/>
        </p:nvSpPr>
        <p:spPr>
          <a:xfrm>
            <a:off x="6765377" y="1469520"/>
            <a:ext cx="22305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cap="small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4. </a:t>
            </a:r>
          </a:p>
          <a:p>
            <a:pPr algn="ctr">
              <a:defRPr/>
            </a:pPr>
            <a:r>
              <a:rPr lang="es-ES_tradnl" cap="small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robot response &amp; operationalization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201C57-5D4A-F24F-8B5E-B4FF442BF26B}"/>
              </a:ext>
            </a:extLst>
          </p:cNvPr>
          <p:cNvSpPr txBox="1"/>
          <p:nvPr/>
        </p:nvSpPr>
        <p:spPr>
          <a:xfrm>
            <a:off x="1559039" y="3587858"/>
            <a:ext cx="2102058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77813" algn="l"/>
                <a:tab pos="555625" algn="l"/>
              </a:tabLst>
              <a:defRPr/>
            </a:pP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sz="1200" b="1" dirty="0">
                <a:latin typeface="Times New Roman" charset="0"/>
                <a:ea typeface="Times New Roman" charset="0"/>
                <a:cs typeface="Times New Roman" charset="0"/>
              </a:rPr>
              <a:t>m / move-01</a:t>
            </a:r>
            <a:b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     	:ARG0 (y / you </a:t>
            </a:r>
            <a:b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      	:direction (f / forward)</a:t>
            </a:r>
            <a:r>
              <a:rPr lang="es-ES_tradnl" sz="12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sz="1200" dirty="0"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endParaRPr lang="en-US" sz="1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5E93E6-8576-364C-8BB9-44638EAB7165}"/>
              </a:ext>
            </a:extLst>
          </p:cNvPr>
          <p:cNvSpPr txBox="1"/>
          <p:nvPr/>
        </p:nvSpPr>
        <p:spPr>
          <a:xfrm>
            <a:off x="4301581" y="3741972"/>
            <a:ext cx="2335046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449263" algn="l"/>
                <a:tab pos="793750" algn="l"/>
                <a:tab pos="1190625" algn="l"/>
                <a:tab pos="1587500" algn="l"/>
              </a:tabLst>
              <a:defRPr/>
            </a:pP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sz="1200" b="1" dirty="0">
                <a:latin typeface="Times New Roman" charset="0"/>
                <a:ea typeface="Times New Roman" charset="0"/>
                <a:cs typeface="Times New Roman" charset="0"/>
              </a:rPr>
              <a:t>c / command-02 </a:t>
            </a:r>
            <a:b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      	:ARG0 (cmd / commander)</a:t>
            </a:r>
            <a:b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      	:ARG1 (r / robot)  </a:t>
            </a:r>
          </a:p>
          <a:p>
            <a:pPr>
              <a:tabLst>
                <a:tab pos="449263" algn="l"/>
                <a:tab pos="793750" algn="l"/>
                <a:tab pos="1190625" algn="l"/>
                <a:tab pos="1587500" algn="l"/>
              </a:tabLst>
              <a:defRPr/>
            </a:pP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   	:ARG2 (</a:t>
            </a:r>
            <a:r>
              <a:rPr lang="en-US" sz="1200" b="1" dirty="0">
                <a:latin typeface="Times New Roman" charset="0"/>
                <a:ea typeface="Times New Roman" charset="0"/>
                <a:cs typeface="Times New Roman" charset="0"/>
              </a:rPr>
              <a:t>g / go-02</a:t>
            </a: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mr-IN" sz="1200" dirty="0"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endParaRPr lang="en-US" sz="1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320117-22F8-164A-A731-5C4EED06911E}"/>
              </a:ext>
            </a:extLst>
          </p:cNvPr>
          <p:cNvSpPr txBox="1"/>
          <p:nvPr/>
        </p:nvSpPr>
        <p:spPr>
          <a:xfrm>
            <a:off x="291885" y="4969012"/>
            <a:ext cx="129471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600" i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“move forward</a:t>
            </a:r>
            <a:r>
              <a:rPr lang="mr-IN" sz="1600" i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s-ES_tradnl" sz="1600" i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7A55FE-2A47-F44B-92BD-AAA5A52DC4EA}"/>
              </a:ext>
            </a:extLst>
          </p:cNvPr>
          <p:cNvSpPr txBox="1"/>
          <p:nvPr/>
        </p:nvSpPr>
        <p:spPr>
          <a:xfrm>
            <a:off x="3680848" y="5874615"/>
            <a:ext cx="727625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400" i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“done”</a:t>
            </a:r>
          </a:p>
        </p:txBody>
      </p:sp>
      <p:pic>
        <p:nvPicPr>
          <p:cNvPr id="14" name="Picture 8" descr="Picture 8">
            <a:extLst>
              <a:ext uri="{FF2B5EF4-FFF2-40B4-BE49-F238E27FC236}">
                <a16:creationId xmlns:a16="http://schemas.microsoft.com/office/drawing/2014/main" id="{E3FBF3C1-D2AD-864A-9C59-DA98D1244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95426" y="2818516"/>
            <a:ext cx="1080550" cy="18715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6" descr="Picture 6">
            <a:extLst>
              <a:ext uri="{FF2B5EF4-FFF2-40B4-BE49-F238E27FC236}">
                <a16:creationId xmlns:a16="http://schemas.microsoft.com/office/drawing/2014/main" id="{AC43FC6F-ABC1-AC46-871B-500BCD75F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351935" y="2514293"/>
            <a:ext cx="1605383" cy="1730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Cube 15">
            <a:extLst>
              <a:ext uri="{FF2B5EF4-FFF2-40B4-BE49-F238E27FC236}">
                <a16:creationId xmlns:a16="http://schemas.microsoft.com/office/drawing/2014/main" id="{1673E058-4A5F-5343-A928-44C7B3135E46}"/>
              </a:ext>
            </a:extLst>
          </p:cNvPr>
          <p:cNvSpPr/>
          <p:nvPr/>
        </p:nvSpPr>
        <p:spPr>
          <a:xfrm>
            <a:off x="6880324" y="4446210"/>
            <a:ext cx="1274302" cy="933588"/>
          </a:xfrm>
          <a:prstGeom prst="cube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Dialogue Manager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(NLU)</a:t>
            </a:r>
          </a:p>
        </p:txBody>
      </p:sp>
      <p:sp>
        <p:nvSpPr>
          <p:cNvPr id="17" name="Triangle 16">
            <a:extLst>
              <a:ext uri="{FF2B5EF4-FFF2-40B4-BE49-F238E27FC236}">
                <a16:creationId xmlns:a16="http://schemas.microsoft.com/office/drawing/2014/main" id="{183D2C0B-07C8-C04C-A6E9-A0E8A279BD11}"/>
              </a:ext>
            </a:extLst>
          </p:cNvPr>
          <p:cNvSpPr/>
          <p:nvPr/>
        </p:nvSpPr>
        <p:spPr>
          <a:xfrm>
            <a:off x="1890486" y="4690057"/>
            <a:ext cx="1687667" cy="869060"/>
          </a:xfrm>
          <a:prstGeom prst="triangle">
            <a:avLst>
              <a:gd name="adj" fmla="val 49225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AMR Parser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7872ED-DE78-E942-BFD4-B13088AA5B2B}"/>
              </a:ext>
            </a:extLst>
          </p:cNvPr>
          <p:cNvSpPr txBox="1"/>
          <p:nvPr/>
        </p:nvSpPr>
        <p:spPr>
          <a:xfrm>
            <a:off x="4406983" y="4979972"/>
            <a:ext cx="2077725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Times New Roman" charset="0"/>
                <a:ea typeface="Times New Roman" charset="0"/>
                <a:cs typeface="Times New Roman" charset="0"/>
              </a:rPr>
              <a:t>(a / assert-02</a:t>
            </a:r>
          </a:p>
          <a:p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    :ARG0 (r / robot)</a:t>
            </a:r>
          </a:p>
          <a:p>
            <a:r>
              <a:rPr lang="en-US" sz="1200" i="1" dirty="0"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 :ARG2 (</a:t>
            </a:r>
            <a:r>
              <a:rPr lang="en-US" sz="1200" dirty="0" err="1">
                <a:latin typeface="Times New Roman" charset="0"/>
                <a:ea typeface="Times New Roman" charset="0"/>
                <a:cs typeface="Times New Roman" charset="0"/>
              </a:rPr>
              <a:t>cmd</a:t>
            </a: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 / commander)</a:t>
            </a:r>
          </a:p>
          <a:p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    :ARG1 (b / </a:t>
            </a:r>
            <a:r>
              <a:rPr lang="en-US" sz="1200" b="1" dirty="0">
                <a:latin typeface="Times New Roman" charset="0"/>
                <a:ea typeface="Times New Roman" charset="0"/>
                <a:cs typeface="Times New Roman" charset="0"/>
              </a:rPr>
              <a:t>be-done-08</a:t>
            </a: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mr-IN" sz="1200" dirty="0">
                <a:latin typeface="Times New Roman" charset="0"/>
                <a:ea typeface="Times New Roman" charset="0"/>
                <a:cs typeface="Times New Roman" charset="0"/>
              </a:rPr>
              <a:t> …</a:t>
            </a:r>
            <a:endParaRPr lang="en-US" sz="1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Snip Diagonal Corner Rectangle 18">
            <a:extLst>
              <a:ext uri="{FF2B5EF4-FFF2-40B4-BE49-F238E27FC236}">
                <a16:creationId xmlns:a16="http://schemas.microsoft.com/office/drawing/2014/main" id="{5AF784E2-B13D-4048-85F0-83F016EBECD1}"/>
              </a:ext>
            </a:extLst>
          </p:cNvPr>
          <p:cNvSpPr/>
          <p:nvPr/>
        </p:nvSpPr>
        <p:spPr>
          <a:xfrm>
            <a:off x="3155874" y="2800184"/>
            <a:ext cx="1833116" cy="698527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Graph-to-Graph Conversion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F93F33F-ACBC-7B49-B8DB-AABD78CF8859}"/>
              </a:ext>
            </a:extLst>
          </p:cNvPr>
          <p:cNvCxnSpPr>
            <a:cxnSpLocks/>
          </p:cNvCxnSpPr>
          <p:nvPr/>
        </p:nvCxnSpPr>
        <p:spPr>
          <a:xfrm>
            <a:off x="4011699" y="5412576"/>
            <a:ext cx="0" cy="398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A7EB4DD-1BD2-1B4F-BEEF-28363423BBEA}"/>
              </a:ext>
            </a:extLst>
          </p:cNvPr>
          <p:cNvSpPr txBox="1"/>
          <p:nvPr/>
        </p:nvSpPr>
        <p:spPr>
          <a:xfrm>
            <a:off x="7761172" y="5319385"/>
            <a:ext cx="127430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Action Specification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599CE8E-7C08-604E-BE94-CD97E71663C9}"/>
              </a:ext>
            </a:extLst>
          </p:cNvPr>
          <p:cNvCxnSpPr>
            <a:cxnSpLocks/>
          </p:cNvCxnSpPr>
          <p:nvPr/>
        </p:nvCxnSpPr>
        <p:spPr>
          <a:xfrm>
            <a:off x="1586601" y="5261399"/>
            <a:ext cx="51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4A4DB67-7A40-F04F-AF57-C8173495CC73}"/>
              </a:ext>
            </a:extLst>
          </p:cNvPr>
          <p:cNvCxnSpPr>
            <a:cxnSpLocks/>
          </p:cNvCxnSpPr>
          <p:nvPr/>
        </p:nvCxnSpPr>
        <p:spPr>
          <a:xfrm>
            <a:off x="6349127" y="4377198"/>
            <a:ext cx="619198" cy="136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9447C43-3700-E247-B02B-145245AF090E}"/>
              </a:ext>
            </a:extLst>
          </p:cNvPr>
          <p:cNvCxnSpPr>
            <a:cxnSpLocks/>
            <a:stCxn id="16" idx="2"/>
            <a:endCxn id="18" idx="3"/>
          </p:cNvCxnSpPr>
          <p:nvPr/>
        </p:nvCxnSpPr>
        <p:spPr>
          <a:xfrm flipH="1">
            <a:off x="6484708" y="5029703"/>
            <a:ext cx="395616" cy="3657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459B88F-40E7-C144-9C6A-2991E243BB06}"/>
              </a:ext>
            </a:extLst>
          </p:cNvPr>
          <p:cNvCxnSpPr>
            <a:cxnSpLocks/>
          </p:cNvCxnSpPr>
          <p:nvPr/>
        </p:nvCxnSpPr>
        <p:spPr>
          <a:xfrm flipV="1">
            <a:off x="2435687" y="4389555"/>
            <a:ext cx="0" cy="4447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58C4731-7578-DC4B-B94F-32D4A352956F}"/>
              </a:ext>
            </a:extLst>
          </p:cNvPr>
          <p:cNvCxnSpPr>
            <a:cxnSpLocks/>
          </p:cNvCxnSpPr>
          <p:nvPr/>
        </p:nvCxnSpPr>
        <p:spPr>
          <a:xfrm flipV="1">
            <a:off x="2393140" y="3016598"/>
            <a:ext cx="68235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77A5FFA-74B8-AC43-91EA-5A548EB65BE8}"/>
              </a:ext>
            </a:extLst>
          </p:cNvPr>
          <p:cNvCxnSpPr/>
          <p:nvPr/>
        </p:nvCxnSpPr>
        <p:spPr>
          <a:xfrm>
            <a:off x="2406659" y="3016599"/>
            <a:ext cx="0" cy="448332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4453A6B-E82D-5A4B-B761-97952F7B3397}"/>
              </a:ext>
            </a:extLst>
          </p:cNvPr>
          <p:cNvCxnSpPr>
            <a:cxnSpLocks/>
          </p:cNvCxnSpPr>
          <p:nvPr/>
        </p:nvCxnSpPr>
        <p:spPr>
          <a:xfrm flipH="1">
            <a:off x="5061562" y="3016598"/>
            <a:ext cx="416369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474A1C4-A434-5042-8EBF-79DFB0EF8EA9}"/>
              </a:ext>
            </a:extLst>
          </p:cNvPr>
          <p:cNvCxnSpPr>
            <a:cxnSpLocks/>
          </p:cNvCxnSpPr>
          <p:nvPr/>
        </p:nvCxnSpPr>
        <p:spPr>
          <a:xfrm>
            <a:off x="5477931" y="3016598"/>
            <a:ext cx="0" cy="698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19DD741-7AA3-2749-8FC8-37880F2DE1E5}"/>
              </a:ext>
            </a:extLst>
          </p:cNvPr>
          <p:cNvCxnSpPr>
            <a:cxnSpLocks/>
          </p:cNvCxnSpPr>
          <p:nvPr/>
        </p:nvCxnSpPr>
        <p:spPr>
          <a:xfrm flipH="1">
            <a:off x="4014127" y="5412576"/>
            <a:ext cx="416369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5563196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509558"/>
            <a:ext cx="8229600" cy="2227929"/>
          </a:xfrm>
        </p:spPr>
        <p:txBody>
          <a:bodyPr>
            <a:normAutofit fontScale="70000" lnSpcReduction="20000"/>
          </a:bodyPr>
          <a:lstStyle/>
          <a:p>
            <a:r>
              <a:rPr lang="es-ES_tradnl" dirty="0">
                <a:cs typeface="Times New Roman" panose="02020603050405020304" pitchFamily="18" charset="0"/>
              </a:rPr>
              <a:t>Dial-AMR </a:t>
            </a:r>
            <a:r>
              <a:rPr lang="es-ES_tradnl" dirty="0" err="1">
                <a:cs typeface="Times New Roman" panose="02020603050405020304" pitchFamily="18" charset="0"/>
              </a:rPr>
              <a:t>is</a:t>
            </a:r>
            <a:r>
              <a:rPr lang="es-ES_tradnl" dirty="0">
                <a:cs typeface="Times New Roman" panose="02020603050405020304" pitchFamily="18" charset="0"/>
              </a:rPr>
              <a:t> a </a:t>
            </a:r>
            <a:r>
              <a:rPr lang="es-ES_tradnl" dirty="0" err="1">
                <a:cs typeface="Times New Roman" panose="02020603050405020304" pitchFamily="18" charset="0"/>
              </a:rPr>
              <a:t>robust</a:t>
            </a:r>
            <a:r>
              <a:rPr lang="es-ES_tradnl" dirty="0">
                <a:cs typeface="Times New Roman" panose="02020603050405020304" pitchFamily="18" charset="0"/>
              </a:rPr>
              <a:t> and </a:t>
            </a:r>
            <a:r>
              <a:rPr lang="es-ES_tradnl" dirty="0" err="1">
                <a:cs typeface="Times New Roman" panose="02020603050405020304" pitchFamily="18" charset="0"/>
              </a:rPr>
              <a:t>systematic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framework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updated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with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information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regarding</a:t>
            </a:r>
            <a:r>
              <a:rPr lang="es-ES_tradnl" dirty="0">
                <a:cs typeface="Times New Roman" panose="02020603050405020304" pitchFamily="18" charset="0"/>
              </a:rPr>
              <a:t> speaker </a:t>
            </a:r>
            <a:r>
              <a:rPr lang="es-ES_tradnl" dirty="0" err="1">
                <a:cs typeface="Times New Roman" panose="02020603050405020304" pitchFamily="18" charset="0"/>
              </a:rPr>
              <a:t>intention</a:t>
            </a:r>
            <a:r>
              <a:rPr lang="es-ES_tradnl" dirty="0">
                <a:cs typeface="Times New Roman" panose="02020603050405020304" pitchFamily="18" charset="0"/>
              </a:rPr>
              <a:t> (</a:t>
            </a:r>
            <a:r>
              <a:rPr lang="es-ES_tradnl" dirty="0" err="1">
                <a:cs typeface="Times New Roman" panose="02020603050405020304" pitchFamily="18" charset="0"/>
              </a:rPr>
              <a:t>speech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acts</a:t>
            </a:r>
            <a:r>
              <a:rPr lang="es-ES_tradnl" dirty="0">
                <a:cs typeface="Times New Roman" panose="02020603050405020304" pitchFamily="18" charset="0"/>
              </a:rPr>
              <a:t>), tense/</a:t>
            </a:r>
            <a:r>
              <a:rPr lang="es-ES_tradnl" dirty="0" err="1">
                <a:cs typeface="Times New Roman" panose="02020603050405020304" pitchFamily="18" charset="0"/>
              </a:rPr>
              <a:t>aspect</a:t>
            </a:r>
            <a:r>
              <a:rPr lang="es-ES_tradnl" dirty="0">
                <a:cs typeface="Times New Roman" panose="02020603050405020304" pitchFamily="18" charset="0"/>
              </a:rPr>
              <a:t>, and </a:t>
            </a:r>
            <a:r>
              <a:rPr lang="es-ES_tradnl" dirty="0" err="1">
                <a:cs typeface="Times New Roman" panose="02020603050405020304" pitchFamily="18" charset="0"/>
              </a:rPr>
              <a:t>spatial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parameters</a:t>
            </a:r>
            <a:r>
              <a:rPr lang="es-ES_tradnl" dirty="0"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  <a:p>
            <a:r>
              <a:rPr lang="es-ES_tradnl" dirty="0">
                <a:cs typeface="Times New Roman" panose="02020603050405020304" pitchFamily="18" charset="0"/>
              </a:rPr>
              <a:t>AMR can be </a:t>
            </a:r>
            <a:r>
              <a:rPr lang="es-ES_tradnl" dirty="0" err="1">
                <a:cs typeface="Times New Roman" panose="02020603050405020304" pitchFamily="18" charset="0"/>
              </a:rPr>
              <a:t>further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updated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for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the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task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specifications</a:t>
            </a:r>
            <a:r>
              <a:rPr lang="es-ES_tradnl" dirty="0">
                <a:cs typeface="Times New Roman" panose="02020603050405020304" pitchFamily="18" charset="0"/>
              </a:rPr>
              <a:t>, </a:t>
            </a:r>
            <a:r>
              <a:rPr lang="es-ES_tradnl" dirty="0" err="1">
                <a:cs typeface="Times New Roman" panose="02020603050405020304" pitchFamily="18" charset="0"/>
              </a:rPr>
              <a:t>especially</a:t>
            </a:r>
            <a:r>
              <a:rPr lang="es-ES_tradnl" dirty="0">
                <a:cs typeface="Times New Roman" panose="02020603050405020304" pitchFamily="18" charset="0"/>
              </a:rPr>
              <a:t> </a:t>
            </a:r>
            <a:r>
              <a:rPr lang="es-ES_tradnl" dirty="0" err="1">
                <a:cs typeface="Times New Roman" panose="02020603050405020304" pitchFamily="18" charset="0"/>
              </a:rPr>
              <a:t>related</a:t>
            </a:r>
            <a:r>
              <a:rPr lang="es-ES_tradnl" dirty="0">
                <a:cs typeface="Times New Roman" panose="02020603050405020304" pitchFamily="18" charset="0"/>
              </a:rPr>
              <a:t> to </a:t>
            </a:r>
            <a:r>
              <a:rPr lang="es-ES_tradnl" b="1" dirty="0">
                <a:solidFill>
                  <a:srgbClr val="0070C0"/>
                </a:solidFill>
                <a:cs typeface="Times New Roman" panose="02020603050405020304" pitchFamily="18" charset="0"/>
              </a:rPr>
              <a:t>tense, </a:t>
            </a:r>
            <a:r>
              <a:rPr lang="es-ES_tradnl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aspect</a:t>
            </a:r>
            <a:r>
              <a:rPr lang="es-ES_tradnl" b="1" dirty="0">
                <a:solidFill>
                  <a:srgbClr val="0070C0"/>
                </a:solidFill>
                <a:cs typeface="Times New Roman" panose="02020603050405020304" pitchFamily="18" charset="0"/>
              </a:rPr>
              <a:t>, </a:t>
            </a:r>
            <a:r>
              <a:rPr lang="es-ES_tradnl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negation</a:t>
            </a:r>
            <a:r>
              <a:rPr lang="es-ES_tradnl" b="1" dirty="0">
                <a:solidFill>
                  <a:srgbClr val="0070C0"/>
                </a:solidFill>
                <a:cs typeface="Times New Roman" panose="02020603050405020304" pitchFamily="18" charset="0"/>
              </a:rPr>
              <a:t>, and </a:t>
            </a:r>
            <a:r>
              <a:rPr lang="es-ES_tradnl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modality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B3EDA-2D97-C647-B4B5-946A4DC6FAA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23</a:t>
            </a:fld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D52D6B-0EE6-4242-85E1-918FFA947AD9}"/>
              </a:ext>
            </a:extLst>
          </p:cNvPr>
          <p:cNvSpPr txBox="1"/>
          <p:nvPr/>
        </p:nvSpPr>
        <p:spPr>
          <a:xfrm>
            <a:off x="869429" y="4735325"/>
            <a:ext cx="441558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2. Do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that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again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829CC0-5720-7B48-B29F-8DFCFBE35128}"/>
              </a:ext>
            </a:extLst>
          </p:cNvPr>
          <p:cNvSpPr txBox="1"/>
          <p:nvPr/>
        </p:nvSpPr>
        <p:spPr>
          <a:xfrm>
            <a:off x="869430" y="3658109"/>
            <a:ext cx="6264203" cy="1077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1. Can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you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move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past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the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table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? / 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If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you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can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move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past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the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table</a:t>
            </a:r>
            <a:endParaRPr kumimoji="0" lang="de-DE" sz="3200" b="0" i="1" u="none" strike="noStrike" cap="none" spc="0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63949E-8ADC-F743-8FE3-A38D6D4721AE}"/>
              </a:ext>
            </a:extLst>
          </p:cNvPr>
          <p:cNvSpPr txBox="1"/>
          <p:nvPr/>
        </p:nvSpPr>
        <p:spPr>
          <a:xfrm>
            <a:off x="869429" y="5320098"/>
            <a:ext cx="441558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3.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No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, turn </a:t>
            </a:r>
            <a:r>
              <a:rPr kumimoji="0" lang="de-DE" sz="3200" b="0" i="1" u="none" strike="noStrike" cap="none" spc="0" normalizeH="0" baseline="0" dirty="0" err="1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left</a:t>
            </a:r>
            <a:r>
              <a:rPr kumimoji="0" lang="de-DE" sz="3200" b="0" i="1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068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E9F6C-A9BE-484F-BA03-CF217282A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E5EF3-7571-E04E-A2FB-258D0BEE9F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Are there counterfactuals in the data?</a:t>
            </a:r>
          </a:p>
          <a:p>
            <a:r>
              <a:rPr lang="en-US" dirty="0"/>
              <a:t>How do robots learn new concepts?</a:t>
            </a:r>
          </a:p>
          <a:p>
            <a:r>
              <a:rPr lang="en-US" dirty="0"/>
              <a:t>Any surprises in the data?</a:t>
            </a:r>
          </a:p>
          <a:p>
            <a:r>
              <a:rPr lang="en-US" dirty="0"/>
              <a:t>Do our temporal relations provide enough coverage? </a:t>
            </a:r>
          </a:p>
          <a:p>
            <a:r>
              <a:rPr lang="en-US" dirty="0"/>
              <a:t>Is there a dialogue </a:t>
            </a:r>
            <a:r>
              <a:rPr lang="en-US" i="1" dirty="0"/>
              <a:t>state</a:t>
            </a:r>
            <a:r>
              <a:rPr lang="en-US" dirty="0"/>
              <a:t> we track?</a:t>
            </a:r>
          </a:p>
          <a:p>
            <a:r>
              <a:rPr lang="en-US" dirty="0"/>
              <a:t>How to calculate inter-annotator agreement?</a:t>
            </a:r>
          </a:p>
          <a:p>
            <a:r>
              <a:rPr lang="en-US" dirty="0"/>
              <a:t>What does ‘now’ represent temporally?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23998-7A71-5247-ADA3-611A2645F84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DE" smtClean="0"/>
              <a:t>24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49249928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4D6BABC-427F-A547-801E-5DE809149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Thank</a:t>
            </a:r>
            <a:r>
              <a:rPr lang="es-ES_tradnl" dirty="0"/>
              <a:t> </a:t>
            </a:r>
            <a:r>
              <a:rPr lang="es-ES_tradnl" dirty="0" err="1"/>
              <a:t>you</a:t>
            </a:r>
            <a:r>
              <a:rPr lang="es-ES_tradnl" dirty="0"/>
              <a:t>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4D98B4-673C-9645-A062-181034DCDAE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s-ES_tradnl" dirty="0" err="1"/>
              <a:t>Feel</a:t>
            </a:r>
            <a:r>
              <a:rPr lang="es-ES_tradnl" dirty="0"/>
              <a:t> free to </a:t>
            </a:r>
            <a:r>
              <a:rPr lang="es-ES_tradnl" dirty="0" err="1"/>
              <a:t>reach</a:t>
            </a:r>
            <a:r>
              <a:rPr lang="es-ES_tradnl" dirty="0"/>
              <a:t> </a:t>
            </a:r>
            <a:r>
              <a:rPr lang="es-ES_tradnl" dirty="0" err="1"/>
              <a:t>out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questions</a:t>
            </a:r>
            <a:r>
              <a:rPr lang="es-ES_tradnl" dirty="0"/>
              <a:t>/</a:t>
            </a:r>
            <a:r>
              <a:rPr lang="es-ES_tradnl" dirty="0" err="1"/>
              <a:t>comments</a:t>
            </a:r>
            <a:r>
              <a:rPr lang="es-ES_tradnl" dirty="0"/>
              <a:t>:</a:t>
            </a:r>
          </a:p>
          <a:p>
            <a:r>
              <a:rPr lang="es-ES_tradnl" dirty="0" err="1"/>
              <a:t>lucia.donatelli@gmail.com</a:t>
            </a:r>
            <a:endParaRPr lang="es-ES_trad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1C9B5-7DCB-CD4C-8114-9F6CB51B331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39417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0DB2B-A6CB-A542-9068-5BC2D3906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45797"/>
          </a:xfrm>
        </p:spPr>
        <p:txBody>
          <a:bodyPr>
            <a:normAutofit fontScale="90000"/>
          </a:bodyPr>
          <a:lstStyle/>
          <a:p>
            <a:r>
              <a:rPr lang="de-DE" dirty="0"/>
              <a:t>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AD4D2-4552-3748-BDAA-B3452C9C3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905164"/>
            <a:ext cx="8229600" cy="5310909"/>
          </a:xfrm>
        </p:spPr>
        <p:txBody>
          <a:bodyPr>
            <a:noAutofit/>
          </a:bodyPr>
          <a:lstStyle/>
          <a:p>
            <a:pPr marL="287338" indent="-287338">
              <a:buFont typeface="+mj-lt"/>
              <a:buAutoNum type="arabicPeriod"/>
            </a:pPr>
            <a:r>
              <a:rPr lang="en-US" sz="1500" dirty="0" err="1"/>
              <a:t>Banarescu</a:t>
            </a:r>
            <a:r>
              <a:rPr lang="en-US" sz="1500" dirty="0"/>
              <a:t>, L., </a:t>
            </a:r>
            <a:r>
              <a:rPr lang="en-US" sz="1500" dirty="0" err="1"/>
              <a:t>Bonial</a:t>
            </a:r>
            <a:r>
              <a:rPr lang="en-US" sz="1500" dirty="0"/>
              <a:t>, C., Cai, S., </a:t>
            </a:r>
            <a:r>
              <a:rPr lang="en-US" sz="1500" dirty="0" err="1"/>
              <a:t>Georgescu</a:t>
            </a:r>
            <a:r>
              <a:rPr lang="en-US" sz="1500" dirty="0"/>
              <a:t>, M., </a:t>
            </a:r>
            <a:r>
              <a:rPr lang="en-US" sz="1500" dirty="0" err="1"/>
              <a:t>Griffitt</a:t>
            </a:r>
            <a:r>
              <a:rPr lang="en-US" sz="1500" dirty="0"/>
              <a:t>, K., </a:t>
            </a:r>
            <a:r>
              <a:rPr lang="en-US" sz="1500" dirty="0" err="1"/>
              <a:t>Hermjakob</a:t>
            </a:r>
            <a:r>
              <a:rPr lang="en-US" sz="1500" dirty="0"/>
              <a:t>, U., Knight, K., Koehn, P., Palmer, M. &amp; Schneider, N. (2013, August). Abstract meaning representation for </a:t>
            </a:r>
            <a:r>
              <a:rPr lang="en-US" sz="1500" dirty="0" err="1"/>
              <a:t>sembanking</a:t>
            </a:r>
            <a:r>
              <a:rPr lang="en-US" sz="1500" dirty="0"/>
              <a:t>. In </a:t>
            </a:r>
            <a:r>
              <a:rPr lang="en-US" sz="1500" i="1" dirty="0"/>
              <a:t>Proceedings of the 7th Linguistic Annotation Workshop and Interoperability with Discourse</a:t>
            </a:r>
            <a:r>
              <a:rPr lang="en-US" sz="1500" dirty="0"/>
              <a:t> (pp. 178-186).</a:t>
            </a:r>
          </a:p>
          <a:p>
            <a:pPr marL="287338" indent="-287338">
              <a:lnSpc>
                <a:spcPct val="120000"/>
              </a:lnSpc>
              <a:buFont typeface="+mj-lt"/>
              <a:buAutoNum type="arabicPeriod"/>
            </a:pPr>
            <a:r>
              <a:rPr lang="en-US" sz="1500" dirty="0"/>
              <a:t>Donatelli, L., Regan, M., Croft, W., &amp; Schneider, N. (2018, August). Annotation of tense and aspect semantics for sentential AMR. In </a:t>
            </a:r>
            <a:r>
              <a:rPr lang="en-US" sz="1500" i="1" dirty="0"/>
              <a:t>Proceedings of the Joint Workshop on Linguistic Annotation, Multiword Expressions and Constructions (LAW-MWE-CxG-2018)</a:t>
            </a:r>
            <a:r>
              <a:rPr lang="en-US" sz="1500" dirty="0"/>
              <a:t> (pp. 96-108).</a:t>
            </a:r>
          </a:p>
          <a:p>
            <a:pPr marL="287338" indent="-287338">
              <a:lnSpc>
                <a:spcPct val="120000"/>
              </a:lnSpc>
              <a:buFont typeface="+mj-lt"/>
              <a:buAutoNum type="arabicPeriod"/>
            </a:pPr>
            <a:r>
              <a:rPr lang="en-US" sz="1500" dirty="0"/>
              <a:t>Flanigan, J., Thomson, S., </a:t>
            </a:r>
            <a:r>
              <a:rPr lang="en-US" sz="1500" dirty="0" err="1"/>
              <a:t>Carbonell</a:t>
            </a:r>
            <a:r>
              <a:rPr lang="en-US" sz="1500" dirty="0"/>
              <a:t>, J., Dyer, C., &amp; Smith, N. A. (2014, June). A discriminative graph-based parser for the abstract meaning representation. In </a:t>
            </a:r>
            <a:r>
              <a:rPr lang="en-US" sz="1500" i="1" dirty="0"/>
              <a:t>Proceedings of the 52nd Annual Meeting of the Association for Computational Linguistics (Volume 1: Long Papers)</a:t>
            </a:r>
            <a:r>
              <a:rPr lang="en-US" sz="1500" dirty="0"/>
              <a:t> (pp. 1426-1436).</a:t>
            </a:r>
          </a:p>
          <a:p>
            <a:pPr marL="287338" indent="-287338">
              <a:lnSpc>
                <a:spcPct val="120000"/>
              </a:lnSpc>
              <a:buFont typeface="+mj-lt"/>
              <a:buAutoNum type="arabicPeriod"/>
            </a:pPr>
            <a:r>
              <a:rPr lang="en-US" sz="1500" dirty="0" err="1"/>
              <a:t>Leuski</a:t>
            </a:r>
            <a:r>
              <a:rPr lang="en-US" sz="1500" dirty="0"/>
              <a:t>, A., &amp; </a:t>
            </a:r>
            <a:r>
              <a:rPr lang="en-US" sz="1500" dirty="0" err="1"/>
              <a:t>Traum</a:t>
            </a:r>
            <a:r>
              <a:rPr lang="en-US" sz="1500" dirty="0"/>
              <a:t>, D. (2011). </a:t>
            </a:r>
            <a:r>
              <a:rPr lang="en-US" sz="1500" dirty="0" err="1"/>
              <a:t>NPCEditor</a:t>
            </a:r>
            <a:r>
              <a:rPr lang="en-US" sz="1500" dirty="0"/>
              <a:t>: Creating virtual human dialogue using information retrieval techniques. </a:t>
            </a:r>
            <a:r>
              <a:rPr lang="en-US" sz="1500" i="1" dirty="0"/>
              <a:t>Ai Magazine</a:t>
            </a:r>
            <a:r>
              <a:rPr lang="en-US" sz="1500" dirty="0"/>
              <a:t>, </a:t>
            </a:r>
            <a:r>
              <a:rPr lang="en-US" sz="1500" i="1" dirty="0"/>
              <a:t>32</a:t>
            </a:r>
            <a:r>
              <a:rPr lang="en-US" sz="1500" dirty="0"/>
              <a:t>(2), 42-56.</a:t>
            </a:r>
          </a:p>
          <a:p>
            <a:pPr marL="287338" indent="-287338">
              <a:lnSpc>
                <a:spcPct val="120000"/>
              </a:lnSpc>
              <a:buFont typeface="+mj-lt"/>
              <a:buAutoNum type="arabicPeriod"/>
            </a:pPr>
            <a:r>
              <a:rPr lang="en-US" sz="1500" dirty="0" err="1"/>
              <a:t>Lukin</a:t>
            </a:r>
            <a:r>
              <a:rPr lang="en-US" sz="1500" dirty="0"/>
              <a:t>, S. M., </a:t>
            </a:r>
            <a:r>
              <a:rPr lang="en-US" sz="1500" dirty="0" err="1"/>
              <a:t>Gervits</a:t>
            </a:r>
            <a:r>
              <a:rPr lang="en-US" sz="1500" dirty="0"/>
              <a:t>, F., Hayes, C. J., </a:t>
            </a:r>
            <a:r>
              <a:rPr lang="en-US" sz="1500" dirty="0" err="1"/>
              <a:t>Leuski</a:t>
            </a:r>
            <a:r>
              <a:rPr lang="en-US" sz="1500" dirty="0"/>
              <a:t>, A., </a:t>
            </a:r>
            <a:r>
              <a:rPr lang="en-US" sz="1500" dirty="0" err="1"/>
              <a:t>Moolchandani</a:t>
            </a:r>
            <a:r>
              <a:rPr lang="en-US" sz="1500" dirty="0"/>
              <a:t>, P., Rogers III, J. G., ... &amp; </a:t>
            </a:r>
            <a:r>
              <a:rPr lang="en-US" sz="1500" dirty="0" err="1"/>
              <a:t>Traum</a:t>
            </a:r>
            <a:r>
              <a:rPr lang="en-US" sz="1500" dirty="0"/>
              <a:t>, D. (2018). </a:t>
            </a:r>
            <a:r>
              <a:rPr lang="en-US" sz="1500" dirty="0" err="1"/>
              <a:t>Scoutbot</a:t>
            </a:r>
            <a:r>
              <a:rPr lang="en-US" sz="1500" dirty="0"/>
              <a:t>: A dialogue system for collaborative navigation.  In Proceedings of ACL 2018, System Demonstrations, pages 93–98, Melbourne, Australia.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de-DE" sz="1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63C3E-692A-944B-8158-EA559E9B018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819031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0DB2B-A6CB-A542-9068-5BC2D3906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45797"/>
          </a:xfrm>
        </p:spPr>
        <p:txBody>
          <a:bodyPr>
            <a:normAutofit fontScale="90000"/>
          </a:bodyPr>
          <a:lstStyle/>
          <a:p>
            <a:r>
              <a:rPr lang="de-DE" dirty="0"/>
              <a:t>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AD4D2-4552-3748-BDAA-B3452C9C3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905164"/>
            <a:ext cx="8229600" cy="5310909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1500" dirty="0"/>
              <a:t>Marge, M., </a:t>
            </a:r>
            <a:r>
              <a:rPr lang="en-US" sz="1500" dirty="0" err="1"/>
              <a:t>Bonial</a:t>
            </a:r>
            <a:r>
              <a:rPr lang="en-US" sz="1500" dirty="0"/>
              <a:t>, C., Byrne, B., Cassidy, T., Evans, A. W., Hill, S. G., &amp; Voss, C. (2017). Applying the Wizard-of-Oz technique to multimodal human-robot dialogue. In ROMAN2016: IEEE International Symposium on Robot and Human Interactive Communication.</a:t>
            </a:r>
            <a:endParaRPr lang="de-DE" sz="1500" dirty="0"/>
          </a:p>
          <a:p>
            <a:pPr>
              <a:buFont typeface="+mj-lt"/>
              <a:buAutoNum type="arabicPeriod"/>
            </a:pPr>
            <a:r>
              <a:rPr lang="de-DE" sz="1500" dirty="0"/>
              <a:t>Marge et al. 2017. </a:t>
            </a:r>
            <a:r>
              <a:rPr lang="de-DE" sz="1500" dirty="0" err="1"/>
              <a:t>Exploring</a:t>
            </a:r>
            <a:r>
              <a:rPr lang="de-DE" sz="1500" dirty="0"/>
              <a:t> </a:t>
            </a:r>
            <a:r>
              <a:rPr lang="de-DE" sz="1500" dirty="0" err="1"/>
              <a:t>variation</a:t>
            </a:r>
            <a:r>
              <a:rPr lang="de-DE" sz="1500" dirty="0"/>
              <a:t> </a:t>
            </a:r>
            <a:r>
              <a:rPr lang="de-DE" sz="1500" dirty="0" err="1"/>
              <a:t>of</a:t>
            </a:r>
            <a:r>
              <a:rPr lang="de-DE" sz="1500" dirty="0"/>
              <a:t> </a:t>
            </a:r>
            <a:r>
              <a:rPr lang="de-DE" sz="1500" dirty="0" err="1"/>
              <a:t>natural</a:t>
            </a:r>
            <a:r>
              <a:rPr lang="de-DE" sz="1500" dirty="0"/>
              <a:t> human </a:t>
            </a:r>
            <a:r>
              <a:rPr lang="de-DE" sz="1500" dirty="0" err="1"/>
              <a:t>commands</a:t>
            </a:r>
            <a:r>
              <a:rPr lang="de-DE" sz="1500" dirty="0"/>
              <a:t> </a:t>
            </a:r>
            <a:r>
              <a:rPr lang="de-DE" sz="1500" dirty="0" err="1"/>
              <a:t>to</a:t>
            </a:r>
            <a:r>
              <a:rPr lang="de-DE" sz="1500" dirty="0"/>
              <a:t> a </a:t>
            </a:r>
            <a:r>
              <a:rPr lang="de-DE" sz="1500" dirty="0" err="1"/>
              <a:t>robot</a:t>
            </a:r>
            <a:r>
              <a:rPr lang="de-DE" sz="1500" dirty="0"/>
              <a:t> in a </a:t>
            </a:r>
            <a:r>
              <a:rPr lang="de-DE" sz="1500" dirty="0" err="1"/>
              <a:t>collaborative</a:t>
            </a:r>
            <a:r>
              <a:rPr lang="de-DE" sz="1500" dirty="0"/>
              <a:t> </a:t>
            </a:r>
            <a:r>
              <a:rPr lang="de-DE" sz="1500" dirty="0" err="1"/>
              <a:t>navigation</a:t>
            </a:r>
            <a:r>
              <a:rPr lang="de-DE" sz="1500" dirty="0"/>
              <a:t> </a:t>
            </a:r>
            <a:r>
              <a:rPr lang="de-DE" sz="1500" dirty="0" err="1"/>
              <a:t>task</a:t>
            </a:r>
            <a:r>
              <a:rPr lang="de-DE" sz="1500" dirty="0"/>
              <a:t>. </a:t>
            </a:r>
            <a:r>
              <a:rPr lang="en-US" sz="1500" dirty="0"/>
              <a:t> In Proceedings of the First Workshop on Language Grounding for Robotics , pages 58–66.</a:t>
            </a:r>
            <a:endParaRPr lang="de-DE" sz="1500" dirty="0"/>
          </a:p>
          <a:p>
            <a:pPr>
              <a:buFont typeface="+mj-lt"/>
              <a:buAutoNum type="arabicPeriod"/>
            </a:pPr>
            <a:r>
              <a:rPr lang="de-DE" sz="1500" dirty="0" err="1"/>
              <a:t>O’Gorman</a:t>
            </a:r>
            <a:r>
              <a:rPr lang="de-DE" sz="1500" dirty="0"/>
              <a:t> et al. 2018. AMR </a:t>
            </a:r>
            <a:r>
              <a:rPr lang="de-DE" sz="1500" dirty="0" err="1"/>
              <a:t>beyond</a:t>
            </a:r>
            <a:r>
              <a:rPr lang="de-DE" sz="1500" dirty="0"/>
              <a:t> </a:t>
            </a:r>
            <a:r>
              <a:rPr lang="de-DE" sz="1500" dirty="0" err="1"/>
              <a:t>the</a:t>
            </a:r>
            <a:r>
              <a:rPr lang="de-DE" sz="1500" dirty="0"/>
              <a:t> </a:t>
            </a:r>
            <a:r>
              <a:rPr lang="de-DE" sz="1500" dirty="0" err="1"/>
              <a:t>sentence</a:t>
            </a:r>
            <a:r>
              <a:rPr lang="de-DE" sz="1500" dirty="0"/>
              <a:t>: The multi-</a:t>
            </a:r>
            <a:r>
              <a:rPr lang="de-DE" sz="1500" dirty="0" err="1"/>
              <a:t>sentence</a:t>
            </a:r>
            <a:r>
              <a:rPr lang="de-DE" sz="1500" dirty="0"/>
              <a:t> AMR </a:t>
            </a:r>
            <a:r>
              <a:rPr lang="de-DE" sz="1500" dirty="0" err="1"/>
              <a:t>corpus</a:t>
            </a:r>
            <a:r>
              <a:rPr lang="de-DE" sz="1500" dirty="0"/>
              <a:t>. In </a:t>
            </a:r>
            <a:r>
              <a:rPr lang="de-DE" sz="1500" i="1" dirty="0" err="1"/>
              <a:t>Proceedings</a:t>
            </a:r>
            <a:r>
              <a:rPr lang="de-DE" sz="1500" i="1" dirty="0"/>
              <a:t> </a:t>
            </a:r>
            <a:r>
              <a:rPr lang="de-DE" sz="1500" i="1" dirty="0" err="1"/>
              <a:t>of</a:t>
            </a:r>
            <a:r>
              <a:rPr lang="de-DE" sz="1500" i="1" dirty="0"/>
              <a:t> </a:t>
            </a:r>
            <a:r>
              <a:rPr lang="de-DE" sz="1500" i="1" dirty="0" err="1"/>
              <a:t>the</a:t>
            </a:r>
            <a:r>
              <a:rPr lang="de-DE" sz="1500" i="1" dirty="0"/>
              <a:t> 27th Inter- national Conference on </a:t>
            </a:r>
            <a:r>
              <a:rPr lang="de-DE" sz="1500" i="1" dirty="0" err="1"/>
              <a:t>Computational</a:t>
            </a:r>
            <a:r>
              <a:rPr lang="de-DE" sz="1500" i="1" dirty="0"/>
              <a:t> </a:t>
            </a:r>
            <a:r>
              <a:rPr lang="de-DE" sz="1500" i="1" dirty="0" err="1"/>
              <a:t>Linguistics</a:t>
            </a:r>
            <a:r>
              <a:rPr lang="de-DE" sz="1500" dirty="0"/>
              <a:t>, </a:t>
            </a:r>
            <a:r>
              <a:rPr lang="de-DE" sz="1500" dirty="0" err="1"/>
              <a:t>pages</a:t>
            </a:r>
            <a:r>
              <a:rPr lang="de-DE" sz="1500" dirty="0"/>
              <a:t> 3693–3702. </a:t>
            </a:r>
            <a:endParaRPr lang="en-US" sz="1500" dirty="0"/>
          </a:p>
          <a:p>
            <a:pPr>
              <a:buFont typeface="+mj-lt"/>
              <a:buAutoNum type="arabicPeriod"/>
            </a:pPr>
            <a:r>
              <a:rPr lang="en-US" sz="1500" dirty="0" err="1"/>
              <a:t>Traum</a:t>
            </a:r>
            <a:r>
              <a:rPr lang="en-US" sz="1500" dirty="0"/>
              <a:t>, D., Henry, C., </a:t>
            </a:r>
            <a:r>
              <a:rPr lang="en-US" sz="1500" dirty="0" err="1"/>
              <a:t>Lukin</a:t>
            </a:r>
            <a:r>
              <a:rPr lang="en-US" sz="1500" dirty="0"/>
              <a:t>, S., </a:t>
            </a:r>
            <a:r>
              <a:rPr lang="en-US" sz="1500" dirty="0" err="1"/>
              <a:t>Artstein</a:t>
            </a:r>
            <a:r>
              <a:rPr lang="en-US" sz="1500" dirty="0"/>
              <a:t>, R., </a:t>
            </a:r>
            <a:r>
              <a:rPr lang="en-US" sz="1500" dirty="0" err="1"/>
              <a:t>Gervits</a:t>
            </a:r>
            <a:r>
              <a:rPr lang="en-US" sz="1500" dirty="0"/>
              <a:t>, F., Pollard, K., </a:t>
            </a:r>
            <a:r>
              <a:rPr lang="en-US" sz="1500" dirty="0" err="1"/>
              <a:t>Bonial</a:t>
            </a:r>
            <a:r>
              <a:rPr lang="en-US" sz="1500" dirty="0"/>
              <a:t>, C., Lei, S., Voss, C. &amp; Hayes, C. (2018, May). Dialogue Structure Annotation for Multi-Floor Interaction. In </a:t>
            </a:r>
            <a:r>
              <a:rPr lang="en-US" sz="1500" i="1" dirty="0"/>
              <a:t>Proceedings of the Eleventh International Conference on Language Resources and Evaluation (LREC-2018)</a:t>
            </a:r>
            <a:r>
              <a:rPr lang="en-US" sz="1500" dirty="0"/>
              <a:t>. </a:t>
            </a:r>
          </a:p>
          <a:p>
            <a:pPr>
              <a:buFont typeface="+mj-lt"/>
              <a:buAutoNum type="arabicPeriod"/>
            </a:pPr>
            <a:r>
              <a:rPr lang="en-US" sz="1500" dirty="0" err="1"/>
              <a:t>Traum</a:t>
            </a:r>
            <a:r>
              <a:rPr lang="en-US" sz="1500" dirty="0"/>
              <a:t>, D. R. (1999). Speech acts for dialogue agents. In </a:t>
            </a:r>
            <a:r>
              <a:rPr lang="en-US" sz="1500" i="1" dirty="0"/>
              <a:t>Foundations of rational agency</a:t>
            </a:r>
            <a:r>
              <a:rPr lang="en-US" sz="1500" dirty="0"/>
              <a:t> (pp. 169-201). Springer, Dordrecht. </a:t>
            </a:r>
          </a:p>
          <a:p>
            <a:pPr>
              <a:buFont typeface="+mj-lt"/>
              <a:buAutoNum type="arabicPeriod"/>
            </a:pPr>
            <a:r>
              <a:rPr lang="en-US" sz="1500" dirty="0" err="1"/>
              <a:t>Traum</a:t>
            </a:r>
            <a:r>
              <a:rPr lang="en-US" sz="1500" dirty="0"/>
              <a:t>, D. R., &amp; Larsson, S. (2003). The information state approach to dialogue management. In </a:t>
            </a:r>
            <a:r>
              <a:rPr lang="en-US" sz="1500" i="1" dirty="0"/>
              <a:t>Current and new directions in discourse and dialogue</a:t>
            </a:r>
            <a:r>
              <a:rPr lang="en-US" sz="1500" dirty="0"/>
              <a:t> (pp. 325-353). Springer, Dordrecht.</a:t>
            </a:r>
            <a:r>
              <a:rPr lang="de-DE" sz="1500" dirty="0"/>
              <a:t>. </a:t>
            </a:r>
          </a:p>
          <a:p>
            <a:pPr>
              <a:buFont typeface="+mj-lt"/>
              <a:buAutoNum type="arabicPeriod"/>
            </a:pPr>
            <a:r>
              <a:rPr lang="en-US" sz="1500" dirty="0"/>
              <a:t>Wang, C., </a:t>
            </a:r>
            <a:r>
              <a:rPr lang="en-US" sz="1500" dirty="0" err="1"/>
              <a:t>Xue</a:t>
            </a:r>
            <a:r>
              <a:rPr lang="en-US" sz="1500" dirty="0"/>
              <a:t>, N., &amp; Pradhan, S. (2015). A transition-based algorithm for AMR parsing. In </a:t>
            </a:r>
            <a:r>
              <a:rPr lang="en-US" sz="1500" i="1" dirty="0"/>
              <a:t>Proceedings of the 2015 Conference of the North American Chapter of the Association for Computational Linguistics: Human Language Technologies</a:t>
            </a:r>
            <a:r>
              <a:rPr lang="en-US" sz="1500" dirty="0"/>
              <a:t> (pp. 366-375).</a:t>
            </a:r>
            <a:endParaRPr lang="de-DE" sz="15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de-DE" sz="1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63C3E-692A-944B-8158-EA559E9B018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27207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FF8E6-4B45-F443-8D20-F381F550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begin (in groups?)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6AE2E-7E6E-2144-8158-3CCBECD9FF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is human-robot dialogue different from human-human dialogue?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is task-based dialogue different from more open-ended dialogue?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75E13-9585-7C45-9368-FE76F8AF58A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950867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5035E-8786-EA4E-9713-26FA31ADB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initial thoughts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00A52-1BBF-8E41-AF27-2CB2852548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Humans and robots do not have the same environmental awareness, especially when in different locations </a:t>
            </a:r>
          </a:p>
          <a:p>
            <a:pPr lvl="1"/>
            <a:r>
              <a:rPr lang="en-US" dirty="0">
                <a:solidFill>
                  <a:schemeClr val="accent6"/>
                </a:solidFill>
                <a:sym typeface="Wingdings" pitchFamily="2" charset="2"/>
              </a:rPr>
              <a:t>How do we establish and model common ground?</a:t>
            </a:r>
          </a:p>
          <a:p>
            <a:pPr lvl="1"/>
            <a:r>
              <a:rPr lang="en-US" dirty="0">
                <a:solidFill>
                  <a:schemeClr val="accent6"/>
                </a:solidFill>
                <a:sym typeface="Wingdings" pitchFamily="2" charset="2"/>
              </a:rPr>
              <a:t>How does a robot’s “language” reflect its “knowledge”?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Humans talk differently to robots </a:t>
            </a:r>
          </a:p>
          <a:p>
            <a:pPr lvl="1"/>
            <a:r>
              <a:rPr lang="en-US" dirty="0">
                <a:solidFill>
                  <a:schemeClr val="accent6"/>
                </a:solidFill>
                <a:sym typeface="Wingdings" pitchFamily="2" charset="2"/>
              </a:rPr>
              <a:t>How do we elicit representative data? </a:t>
            </a:r>
          </a:p>
          <a:p>
            <a:pPr lvl="1"/>
            <a:r>
              <a:rPr lang="en-US" dirty="0">
                <a:solidFill>
                  <a:schemeClr val="accent6"/>
                </a:solidFill>
                <a:sym typeface="Wingdings" pitchFamily="2" charset="2"/>
              </a:rPr>
              <a:t>What is our goal for the robot’s communicative abilities?</a:t>
            </a:r>
            <a:endParaRPr lang="en-US" dirty="0"/>
          </a:p>
          <a:p>
            <a:endParaRPr lang="en-US" dirty="0"/>
          </a:p>
          <a:p>
            <a:r>
              <a:rPr lang="en-US" dirty="0"/>
              <a:t>By nature, utterances in a task-oriented dialogue can always relate to the goal at hand 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>
                <a:solidFill>
                  <a:schemeClr val="accent6"/>
                </a:solidFill>
              </a:rPr>
              <a:t>How do we specify task-specific interpretations while allowing for generalization to new scenarios?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55606-7014-6149-B4E8-B4ABD656F8E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DE" smtClean="0"/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9399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94544"/>
            <a:ext cx="8229600" cy="4831619"/>
          </a:xfrm>
        </p:spPr>
        <p:txBody>
          <a:bodyPr>
            <a:normAutofit/>
          </a:bodyPr>
          <a:lstStyle/>
          <a:p>
            <a:r>
              <a:rPr lang="en-US" sz="2600" i="1" dirty="0"/>
              <a:t>Broad goal</a:t>
            </a:r>
            <a:r>
              <a:rPr lang="en-US" sz="2600" dirty="0"/>
              <a:t>: system for dialogue between a person and remotely located robot (unknown environment) </a:t>
            </a:r>
          </a:p>
        </p:txBody>
      </p:sp>
      <p:pic>
        <p:nvPicPr>
          <p:cNvPr id="5" name="Picture 8" descr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57200" y="2619758"/>
            <a:ext cx="1081719" cy="18735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6" descr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447886" y="3217714"/>
            <a:ext cx="1267944" cy="13670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ardrop 2"/>
          <p:cNvSpPr/>
          <p:nvPr/>
        </p:nvSpPr>
        <p:spPr>
          <a:xfrm rot="16200000">
            <a:off x="2375297" y="3975446"/>
            <a:ext cx="1687887" cy="2042918"/>
          </a:xfrm>
          <a:prstGeom prst="teardrop">
            <a:avLst>
              <a:gd name="adj" fmla="val 143538"/>
            </a:avLst>
          </a:prstGeom>
          <a:solidFill>
            <a:srgbClr val="BFBFBF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Robot,</a:t>
            </a:r>
            <a:r>
              <a:rPr kumimoji="0" lang="en-US" sz="18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kumimoji="0" lang="en-US" sz="1800" b="0" i="0" u="none" strike="noStrike" cap="none" spc="0" normalizeH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turn around back the way you came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" name="Teardrop 6"/>
          <p:cNvSpPr/>
          <p:nvPr/>
        </p:nvSpPr>
        <p:spPr>
          <a:xfrm rot="16200000">
            <a:off x="2971506" y="2228509"/>
            <a:ext cx="908861" cy="2416460"/>
          </a:xfrm>
          <a:prstGeom prst="teardrop">
            <a:avLst>
              <a:gd name="adj" fmla="val 137774"/>
            </a:avLst>
          </a:prstGeom>
          <a:solidFill>
            <a:srgbClr val="BFBFBF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Robot, rotate 180 degrees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833197" y="3879863"/>
            <a:ext cx="548661" cy="10083"/>
          </a:xfrm>
          <a:prstGeom prst="straightConnector1">
            <a:avLst/>
          </a:prstGeom>
          <a:noFill/>
          <a:ln w="38100" cap="flat">
            <a:solidFill>
              <a:srgbClr val="FFC000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TextBox 13"/>
          <p:cNvSpPr txBox="1"/>
          <p:nvPr/>
        </p:nvSpPr>
        <p:spPr>
          <a:xfrm>
            <a:off x="7447886" y="4709148"/>
            <a:ext cx="130494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Execution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: same action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10629" y="3428282"/>
            <a:ext cx="1471161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Instructions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: very distinct language</a:t>
            </a:r>
          </a:p>
        </p:txBody>
      </p:sp>
    </p:spTree>
    <p:extLst>
      <p:ext uri="{BB962C8B-B14F-4D97-AF65-F5344CB8AC3E}">
        <p14:creationId xmlns:p14="http://schemas.microsoft.com/office/powerpoint/2010/main" val="7028045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94544"/>
            <a:ext cx="8229600" cy="4831619"/>
          </a:xfrm>
        </p:spPr>
        <p:txBody>
          <a:bodyPr>
            <a:normAutofit/>
          </a:bodyPr>
          <a:lstStyle/>
          <a:p>
            <a:r>
              <a:rPr lang="en-US" sz="2600" i="1" dirty="0"/>
              <a:t>Broad goal</a:t>
            </a:r>
            <a:r>
              <a:rPr lang="en-US" sz="2600" dirty="0"/>
              <a:t>: system for dialogue between a person and remotely located robot (unknown environment) </a:t>
            </a:r>
          </a:p>
        </p:txBody>
      </p:sp>
      <p:pic>
        <p:nvPicPr>
          <p:cNvPr id="5" name="Picture 8" descr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57200" y="2619758"/>
            <a:ext cx="1081719" cy="18735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6" descr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447886" y="3217714"/>
            <a:ext cx="1267944" cy="13670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ardrop 2"/>
          <p:cNvSpPr/>
          <p:nvPr/>
        </p:nvSpPr>
        <p:spPr>
          <a:xfrm rot="16200000">
            <a:off x="2884616" y="3875774"/>
            <a:ext cx="908861" cy="2242682"/>
          </a:xfrm>
          <a:prstGeom prst="teardrop">
            <a:avLst>
              <a:gd name="adj" fmla="val 143538"/>
            </a:avLst>
          </a:prstGeom>
          <a:solidFill>
            <a:srgbClr val="BFBFBF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Can you </a:t>
            </a:r>
            <a:r>
              <a:rPr lang="en-US" dirty="0"/>
              <a:t>speak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Arabic?</a:t>
            </a:r>
            <a:r>
              <a:rPr kumimoji="0" lang="en-US" sz="18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" name="Teardrop 6"/>
          <p:cNvSpPr/>
          <p:nvPr/>
        </p:nvSpPr>
        <p:spPr>
          <a:xfrm rot="16200000">
            <a:off x="2971506" y="2228509"/>
            <a:ext cx="908861" cy="2416460"/>
          </a:xfrm>
          <a:prstGeom prst="teardrop">
            <a:avLst>
              <a:gd name="adj" fmla="val 137774"/>
            </a:avLst>
          </a:prstGeom>
          <a:solidFill>
            <a:srgbClr val="BFBFBF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Can you take a picture?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681790" y="2832371"/>
            <a:ext cx="548661" cy="10083"/>
          </a:xfrm>
          <a:prstGeom prst="straightConnector1">
            <a:avLst/>
          </a:prstGeom>
          <a:noFill/>
          <a:ln w="38100" cap="flat">
            <a:solidFill>
              <a:srgbClr val="FFC000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TextBox 13"/>
          <p:cNvSpPr txBox="1"/>
          <p:nvPr/>
        </p:nvSpPr>
        <p:spPr>
          <a:xfrm>
            <a:off x="7381858" y="4755314"/>
            <a:ext cx="1304942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Execution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: respond to information request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81600" y="3428282"/>
            <a:ext cx="1500190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Instructions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: very similar language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81858" y="2509207"/>
            <a:ext cx="130494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Execution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: take picture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681789" y="5233845"/>
            <a:ext cx="548661" cy="10083"/>
          </a:xfrm>
          <a:prstGeom prst="straightConnector1">
            <a:avLst/>
          </a:prstGeom>
          <a:noFill/>
          <a:ln w="38100" cap="flat">
            <a:solidFill>
              <a:srgbClr val="FFC000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208079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/>
      <p:bldP spid="15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94544"/>
            <a:ext cx="8229600" cy="4831619"/>
          </a:xfrm>
        </p:spPr>
        <p:txBody>
          <a:bodyPr>
            <a:normAutofit/>
          </a:bodyPr>
          <a:lstStyle/>
          <a:p>
            <a:r>
              <a:rPr lang="en-US" sz="2600" i="1" dirty="0"/>
              <a:t>Broad goal</a:t>
            </a:r>
            <a:r>
              <a:rPr lang="en-US" sz="2600" dirty="0"/>
              <a:t>: system for dialogue between a person and remotely located robot (unknown environment) </a:t>
            </a:r>
          </a:p>
        </p:txBody>
      </p:sp>
      <p:pic>
        <p:nvPicPr>
          <p:cNvPr id="5" name="Picture 8" descr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57200" y="2619758"/>
            <a:ext cx="1081719" cy="18735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6" descr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447886" y="3217714"/>
            <a:ext cx="1267944" cy="13670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ardrop 2"/>
          <p:cNvSpPr/>
          <p:nvPr/>
        </p:nvSpPr>
        <p:spPr>
          <a:xfrm rot="16200000">
            <a:off x="2764810" y="3975446"/>
            <a:ext cx="908861" cy="2042918"/>
          </a:xfrm>
          <a:prstGeom prst="teardrop">
            <a:avLst>
              <a:gd name="adj" fmla="val 143538"/>
            </a:avLst>
          </a:prstGeom>
          <a:solidFill>
            <a:srgbClr val="BFBFBF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Can you read Arabic?</a:t>
            </a:r>
            <a:r>
              <a:rPr kumimoji="0" lang="en-US" sz="18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 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" name="Teardrop 6"/>
          <p:cNvSpPr/>
          <p:nvPr/>
        </p:nvSpPr>
        <p:spPr>
          <a:xfrm rot="16200000">
            <a:off x="2971506" y="2228509"/>
            <a:ext cx="908861" cy="2416460"/>
          </a:xfrm>
          <a:prstGeom prst="teardrop">
            <a:avLst>
              <a:gd name="adj" fmla="val 137774"/>
            </a:avLst>
          </a:prstGeom>
          <a:solidFill>
            <a:srgbClr val="BFBFBF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Can you take a picture?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681790" y="2832371"/>
            <a:ext cx="548661" cy="10083"/>
          </a:xfrm>
          <a:prstGeom prst="straightConnector1">
            <a:avLst/>
          </a:prstGeom>
          <a:noFill/>
          <a:ln w="38100" cap="flat">
            <a:solidFill>
              <a:srgbClr val="FFC000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TextBox 13"/>
          <p:cNvSpPr txBox="1"/>
          <p:nvPr/>
        </p:nvSpPr>
        <p:spPr>
          <a:xfrm>
            <a:off x="7447886" y="4709148"/>
            <a:ext cx="1304942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Execution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: respond to information request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50150" y="2735031"/>
            <a:ext cx="1963009" cy="11184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mr-IN" sz="1600" dirty="0">
                <a:solidFill>
                  <a:sysClr val="windowText" lastClr="000000"/>
                </a:solidFill>
              </a:rPr>
              <a:t>(</a:t>
            </a:r>
            <a:r>
              <a:rPr lang="mr-IN" sz="1600" dirty="0" err="1">
                <a:solidFill>
                  <a:sysClr val="windowText" lastClr="000000"/>
                </a:solidFill>
              </a:rPr>
              <a:t>p</a:t>
            </a:r>
            <a:r>
              <a:rPr lang="mr-IN" sz="1600" dirty="0">
                <a:solidFill>
                  <a:sysClr val="windowText" lastClr="000000"/>
                </a:solidFill>
              </a:rPr>
              <a:t> / picture-01 </a:t>
            </a:r>
            <a:r>
              <a:rPr lang="en-US" sz="1600" dirty="0">
                <a:solidFill>
                  <a:sysClr val="windowText" lastClr="000000"/>
                </a:solidFill>
              </a:rPr>
              <a:t>    </a:t>
            </a:r>
          </a:p>
          <a:p>
            <a:r>
              <a:rPr lang="en-US" sz="1600" dirty="0">
                <a:solidFill>
                  <a:sysClr val="windowText" lastClr="000000"/>
                </a:solidFill>
              </a:rPr>
              <a:t>   </a:t>
            </a:r>
            <a:r>
              <a:rPr lang="mr-IN" sz="1600" dirty="0">
                <a:solidFill>
                  <a:sysClr val="windowText" lastClr="000000"/>
                </a:solidFill>
              </a:rPr>
              <a:t>:</a:t>
            </a:r>
            <a:r>
              <a:rPr lang="mr-IN" sz="1600" dirty="0" err="1">
                <a:solidFill>
                  <a:sysClr val="windowText" lastClr="000000"/>
                </a:solidFill>
              </a:rPr>
              <a:t>mode</a:t>
            </a:r>
            <a:r>
              <a:rPr lang="mr-IN" sz="1600" dirty="0">
                <a:solidFill>
                  <a:sysClr val="windowText" lastClr="000000"/>
                </a:solidFill>
              </a:rPr>
              <a:t> </a:t>
            </a:r>
            <a:r>
              <a:rPr lang="mr-IN" sz="1600" dirty="0" err="1">
                <a:solidFill>
                  <a:sysClr val="windowText" lastClr="000000"/>
                </a:solidFill>
              </a:rPr>
              <a:t>imperative</a:t>
            </a:r>
            <a:r>
              <a:rPr lang="mr-IN" sz="1600" dirty="0">
                <a:solidFill>
                  <a:sysClr val="windowText" lastClr="000000"/>
                </a:solidFill>
              </a:rPr>
              <a:t> </a:t>
            </a:r>
            <a:endParaRPr lang="en-US" sz="1600" dirty="0">
              <a:solidFill>
                <a:sysClr val="windowText" lastClr="000000"/>
              </a:solidFill>
            </a:endParaRPr>
          </a:p>
          <a:p>
            <a:r>
              <a:rPr lang="en-US" sz="1600" dirty="0">
                <a:solidFill>
                  <a:sysClr val="windowText" lastClr="000000"/>
                </a:solidFill>
              </a:rPr>
              <a:t>   </a:t>
            </a:r>
            <a:r>
              <a:rPr lang="mr-IN" sz="1600" dirty="0">
                <a:solidFill>
                  <a:sysClr val="windowText" lastClr="000000"/>
                </a:solidFill>
              </a:rPr>
              <a:t>:</a:t>
            </a:r>
            <a:r>
              <a:rPr lang="mr-IN" sz="1600" dirty="0" err="1">
                <a:solidFill>
                  <a:sysClr val="windowText" lastClr="000000"/>
                </a:solidFill>
              </a:rPr>
              <a:t>polite</a:t>
            </a:r>
            <a:r>
              <a:rPr lang="mr-IN" sz="1600" dirty="0">
                <a:solidFill>
                  <a:sysClr val="windowText" lastClr="000000"/>
                </a:solidFill>
              </a:rPr>
              <a:t> +            </a:t>
            </a:r>
            <a:endParaRPr lang="en-US" sz="1600" dirty="0">
              <a:solidFill>
                <a:sysClr val="windowText" lastClr="000000"/>
              </a:solidFill>
            </a:endParaRPr>
          </a:p>
          <a:p>
            <a:r>
              <a:rPr lang="en-US" sz="1600" dirty="0">
                <a:solidFill>
                  <a:sysClr val="windowText" lastClr="000000"/>
                </a:solidFill>
              </a:rPr>
              <a:t>   </a:t>
            </a:r>
            <a:r>
              <a:rPr lang="mr-IN" sz="1600" dirty="0">
                <a:solidFill>
                  <a:sysClr val="windowText" lastClr="000000"/>
                </a:solidFill>
              </a:rPr>
              <a:t>:ARG0 (y2 / </a:t>
            </a:r>
            <a:r>
              <a:rPr lang="mr-IN" sz="1600" dirty="0" err="1">
                <a:solidFill>
                  <a:sysClr val="windowText" lastClr="000000"/>
                </a:solidFill>
              </a:rPr>
              <a:t>you</a:t>
            </a:r>
            <a:r>
              <a:rPr lang="mr-IN" sz="1600" dirty="0">
                <a:solidFill>
                  <a:sysClr val="windowText" lastClr="000000"/>
                </a:solidFill>
              </a:rPr>
              <a:t>)))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FillTx/>
              <a:sym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1858" y="2509207"/>
            <a:ext cx="130494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Execution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: take picture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623701" y="5234414"/>
            <a:ext cx="548661" cy="10083"/>
          </a:xfrm>
          <a:prstGeom prst="straightConnector1">
            <a:avLst/>
          </a:prstGeom>
          <a:noFill/>
          <a:ln w="38100" cap="flat">
            <a:solidFill>
              <a:srgbClr val="FFC000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" name="TextBox 12"/>
          <p:cNvSpPr txBox="1"/>
          <p:nvPr/>
        </p:nvSpPr>
        <p:spPr>
          <a:xfrm>
            <a:off x="3874297" y="4244972"/>
            <a:ext cx="3036327" cy="18158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is-IS" sz="1600" dirty="0"/>
              <a:t>(p / </a:t>
            </a:r>
            <a:r>
              <a:rPr lang="is-IS" sz="1600" u="sng" dirty="0"/>
              <a:t>possible-01</a:t>
            </a:r>
            <a:br>
              <a:rPr lang="is-IS" sz="1600" dirty="0"/>
            </a:br>
            <a:r>
              <a:rPr lang="is-IS" sz="1600" dirty="0"/>
              <a:t>      :ARG1 (r / </a:t>
            </a:r>
            <a:r>
              <a:rPr lang="is-IS" sz="1600" u="sng" dirty="0"/>
              <a:t>read-01</a:t>
            </a:r>
            <a:br>
              <a:rPr lang="is-IS" sz="1600" dirty="0"/>
            </a:br>
            <a:r>
              <a:rPr lang="is-IS" sz="1600" dirty="0"/>
              <a:t>            :ARG0 (y / you)</a:t>
            </a:r>
            <a:br>
              <a:rPr lang="is-IS" sz="1600" dirty="0"/>
            </a:br>
            <a:r>
              <a:rPr lang="is-IS" sz="1600" dirty="0"/>
              <a:t>            :ARG3 (l / language</a:t>
            </a:r>
            <a:br>
              <a:rPr lang="is-IS" sz="1600" dirty="0"/>
            </a:br>
            <a:r>
              <a:rPr lang="is-IS" sz="1600" dirty="0"/>
              <a:t>                  :name (n / name</a:t>
            </a:r>
            <a:br>
              <a:rPr lang="is-IS" sz="1600" dirty="0"/>
            </a:br>
            <a:r>
              <a:rPr lang="is-IS" sz="1600" dirty="0"/>
              <a:t>                        :op1 "Arabic")))</a:t>
            </a:r>
            <a:br>
              <a:rPr lang="is-IS" sz="1600" dirty="0"/>
            </a:br>
            <a:r>
              <a:rPr lang="is-IS" sz="1600" dirty="0"/>
              <a:t>      :polarity (a / </a:t>
            </a:r>
            <a:r>
              <a:rPr lang="is-IS" sz="1600" u="sng" dirty="0">
                <a:hlinkClick r:id="rId5"/>
              </a:rPr>
              <a:t>amr-unknown</a:t>
            </a:r>
            <a:r>
              <a:rPr lang="is-IS" sz="1600" dirty="0"/>
              <a:t>))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FillTx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044144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35259"/>
          </a:xfrm>
        </p:spPr>
        <p:txBody>
          <a:bodyPr>
            <a:noAutofit/>
          </a:bodyPr>
          <a:lstStyle/>
          <a:p>
            <a:r>
              <a:rPr lang="en-US" sz="3200" dirty="0"/>
              <a:t>Background: Human-Robot Dialogue Corpus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7143645A-C8CC-7049-801E-EEE38DF1D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915804"/>
            <a:ext cx="8229600" cy="1593378"/>
          </a:xfrm>
        </p:spPr>
        <p:txBody>
          <a:bodyPr>
            <a:noAutofit/>
          </a:bodyPr>
          <a:lstStyle/>
          <a:p>
            <a:r>
              <a:rPr lang="en-US" sz="1800" dirty="0"/>
              <a:t>We collected/are collecting a corpus of observed data from the target domain via a phased Wizard-of- Oz approach (Marge et al., 2016, 2017)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82 participants over four separate phases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~20 hours interaction annotated with multi-floor dialogue structure scheme (60 dialogues up to 20 minutes each) (</a:t>
            </a:r>
            <a:r>
              <a:rPr lang="en-US" sz="1600" dirty="0" err="1"/>
              <a:t>Traum</a:t>
            </a:r>
            <a:r>
              <a:rPr lang="en-US" sz="1600" dirty="0"/>
              <a:t> et al., 2018) </a:t>
            </a:r>
            <a:r>
              <a:rPr lang="en-US" sz="1600" dirty="0">
                <a:solidFill>
                  <a:schemeClr val="accent6"/>
                </a:solidFill>
              </a:rPr>
              <a:t>Note: these are </a:t>
            </a:r>
            <a:r>
              <a:rPr lang="en-US" sz="1600" i="1" dirty="0">
                <a:solidFill>
                  <a:schemeClr val="accent6"/>
                </a:solidFill>
              </a:rPr>
              <a:t>dialogue</a:t>
            </a:r>
            <a:r>
              <a:rPr lang="en-US" sz="1600" dirty="0">
                <a:solidFill>
                  <a:schemeClr val="accent6"/>
                </a:solidFill>
              </a:rPr>
              <a:t> moves/acts, as opposed to </a:t>
            </a:r>
            <a:r>
              <a:rPr lang="en-US" sz="1600" i="1" dirty="0">
                <a:solidFill>
                  <a:schemeClr val="accent6"/>
                </a:solidFill>
              </a:rPr>
              <a:t>speech</a:t>
            </a:r>
            <a:r>
              <a:rPr lang="en-US" sz="1600" dirty="0">
                <a:solidFill>
                  <a:schemeClr val="accent6"/>
                </a:solidFill>
              </a:rPr>
              <a:t> acts</a:t>
            </a:r>
            <a:endParaRPr lang="en-US" sz="1800" dirty="0"/>
          </a:p>
          <a:p>
            <a:endParaRPr lang="en-US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BAC513-AFF1-9E44-B9D3-49B18F434B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550863"/>
            <a:ext cx="7315200" cy="17312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B29612-7AFF-F54A-A29C-055A1197E85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8</a:t>
            </a:fld>
            <a:endParaRPr lang="de-DE"/>
          </a:p>
        </p:txBody>
      </p:sp>
      <p:sp>
        <p:nvSpPr>
          <p:cNvPr id="3" name="TextBox 2"/>
          <p:cNvSpPr txBox="1"/>
          <p:nvPr/>
        </p:nvSpPr>
        <p:spPr>
          <a:xfrm>
            <a:off x="382984" y="5352415"/>
            <a:ext cx="8378031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sym typeface="Cambria"/>
              </a:rPr>
              <a:t>Lacks information about the CONTENT of the utterance: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0070C0"/>
                </a:solidFill>
              </a:rPr>
              <a:t>W</a:t>
            </a: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sym typeface="Cambria"/>
              </a:rPr>
              <a:t>hat is the action instructed?</a:t>
            </a:r>
            <a:r>
              <a:rPr kumimoji="0" lang="en-US" sz="2000" b="1" i="0" u="none" strike="noStrike" cap="none" spc="0" normalizeH="0" dirty="0">
                <a:ln>
                  <a:noFill/>
                </a:ln>
                <a:solidFill>
                  <a:srgbClr val="0070C0"/>
                </a:solidFill>
                <a:effectLst/>
                <a:uFillTx/>
                <a:sym typeface="Cambria"/>
              </a:rPr>
              <a:t> </a:t>
            </a: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sym typeface="Cambria"/>
              </a:rPr>
              <a:t>What are the parameters of that action?  </a:t>
            </a:r>
          </a:p>
        </p:txBody>
      </p:sp>
      <p:pic>
        <p:nvPicPr>
          <p:cNvPr id="8" name="Picture 8" descr="Picture 8">
            <a:extLst>
              <a:ext uri="{FF2B5EF4-FFF2-40B4-BE49-F238E27FC236}">
                <a16:creationId xmlns:a16="http://schemas.microsoft.com/office/drawing/2014/main" id="{180DD8CB-5B31-4940-9D80-26380C998C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09484" y="2802421"/>
            <a:ext cx="641037" cy="11102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6" descr="Picture 6">
            <a:extLst>
              <a:ext uri="{FF2B5EF4-FFF2-40B4-BE49-F238E27FC236}">
                <a16:creationId xmlns:a16="http://schemas.microsoft.com/office/drawing/2014/main" id="{477ABF43-1A59-F540-8CF7-E08F5B84BE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5524442" y="2783510"/>
            <a:ext cx="729277" cy="7862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Graphic 4" descr="Person eating">
            <a:extLst>
              <a:ext uri="{FF2B5EF4-FFF2-40B4-BE49-F238E27FC236}">
                <a16:creationId xmlns:a16="http://schemas.microsoft.com/office/drawing/2014/main" id="{767CB706-51A4-9140-B67E-E82DEE4034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62438" y="2680793"/>
            <a:ext cx="914400" cy="914400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61F44F8-DA6C-D549-9D36-50789739053D}"/>
              </a:ext>
            </a:extLst>
          </p:cNvPr>
          <p:cNvCxnSpPr/>
          <p:nvPr/>
        </p:nvCxnSpPr>
        <p:spPr>
          <a:xfrm>
            <a:off x="2391841" y="3014064"/>
            <a:ext cx="85935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DD43DA-05E7-CF49-B555-71133A3B1B84}"/>
              </a:ext>
            </a:extLst>
          </p:cNvPr>
          <p:cNvCxnSpPr>
            <a:cxnSpLocks/>
          </p:cNvCxnSpPr>
          <p:nvPr/>
        </p:nvCxnSpPr>
        <p:spPr>
          <a:xfrm flipH="1">
            <a:off x="2391842" y="3171861"/>
            <a:ext cx="85935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9169158-5286-A04F-9DE3-BB459DCA7FEB}"/>
              </a:ext>
            </a:extLst>
          </p:cNvPr>
          <p:cNvCxnSpPr/>
          <p:nvPr/>
        </p:nvCxnSpPr>
        <p:spPr>
          <a:xfrm>
            <a:off x="4387555" y="3014064"/>
            <a:ext cx="85935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DD207AA-DE7A-F74B-914A-4DA98DDCC129}"/>
              </a:ext>
            </a:extLst>
          </p:cNvPr>
          <p:cNvCxnSpPr>
            <a:cxnSpLocks/>
          </p:cNvCxnSpPr>
          <p:nvPr/>
        </p:nvCxnSpPr>
        <p:spPr>
          <a:xfrm flipH="1">
            <a:off x="4387556" y="3171861"/>
            <a:ext cx="85935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958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10D52-9B3A-FE41-A797-2A3AB6F86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Background: Human-Robot Dialogue Corpus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D6C9A-0461-F549-BB68-68A4D3C20DF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DE" smtClean="0"/>
              <a:t>9</a:t>
            </a:fld>
            <a:endParaRPr lang="en-D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2730B0-2086-F64C-A4AA-07E26947A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444" y="1347128"/>
            <a:ext cx="4277152" cy="2802988"/>
          </a:xfrm>
          <a:prstGeom prst="rect">
            <a:avLst/>
          </a:prstGeom>
        </p:spPr>
      </p:pic>
      <p:pic>
        <p:nvPicPr>
          <p:cNvPr id="8" name="Picture 7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9FFC8F7-6081-D64D-B3BA-4AE002985B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60" y="1347128"/>
            <a:ext cx="4284798" cy="361876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9950BB-ECD6-9E46-8CC8-532E2A262DEF}"/>
              </a:ext>
            </a:extLst>
          </p:cNvPr>
          <p:cNvSpPr txBox="1"/>
          <p:nvPr/>
        </p:nvSpPr>
        <p:spPr>
          <a:xfrm>
            <a:off x="582214" y="4965895"/>
            <a:ext cx="350988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Wizard-of-Oz data collection setup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8C73FF-C655-0245-9592-DCBB9CA05421}"/>
              </a:ext>
            </a:extLst>
          </p:cNvPr>
          <p:cNvSpPr txBox="1"/>
          <p:nvPr/>
        </p:nvSpPr>
        <p:spPr>
          <a:xfrm>
            <a:off x="5048075" y="4150116"/>
            <a:ext cx="350988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ambria"/>
                <a:ea typeface="Cambria"/>
                <a:cs typeface="Cambria"/>
                <a:sym typeface="Cambria"/>
              </a:rPr>
              <a:t>Participant (commander) view</a:t>
            </a:r>
          </a:p>
        </p:txBody>
      </p:sp>
    </p:spTree>
    <p:extLst>
      <p:ext uri="{BB962C8B-B14F-4D97-AF65-F5344CB8AC3E}">
        <p14:creationId xmlns:p14="http://schemas.microsoft.com/office/powerpoint/2010/main" val="47444363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FBFB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mbria"/>
            <a:ea typeface="Cambria"/>
            <a:cs typeface="Cambria"/>
            <a:sym typeface="Cambr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mbria"/>
            <a:ea typeface="Cambria"/>
            <a:cs typeface="Cambria"/>
            <a:sym typeface="Cambr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FBFB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mbria"/>
            <a:ea typeface="Cambria"/>
            <a:cs typeface="Cambria"/>
            <a:sym typeface="Cambr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mbria"/>
            <a:ea typeface="Cambria"/>
            <a:cs typeface="Cambria"/>
            <a:sym typeface="Cambr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19035</TotalTime>
  <Words>2939</Words>
  <Application>Microsoft Macintosh PowerPoint</Application>
  <PresentationFormat>On-screen Show (4:3)</PresentationFormat>
  <Paragraphs>393</Paragraphs>
  <Slides>27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Cambria</vt:lpstr>
      <vt:lpstr>Courier New</vt:lpstr>
      <vt:lpstr>Helvetica</vt:lpstr>
      <vt:lpstr>Times</vt:lpstr>
      <vt:lpstr>Times New Roman</vt:lpstr>
      <vt:lpstr>Wingdings</vt:lpstr>
      <vt:lpstr>1_Office Theme</vt:lpstr>
      <vt:lpstr>Dialogue-AMR: Abstract Meaning Representation for Dialogue</vt:lpstr>
      <vt:lpstr>Roadmap</vt:lpstr>
      <vt:lpstr>Questions to begin (in groups?)</vt:lpstr>
      <vt:lpstr>Some initial thoughts</vt:lpstr>
      <vt:lpstr>Introduction</vt:lpstr>
      <vt:lpstr>Introduction</vt:lpstr>
      <vt:lpstr>Introduction</vt:lpstr>
      <vt:lpstr>Background: Human-Robot Dialogue Corpus</vt:lpstr>
      <vt:lpstr>Background: Human-Robot Dialogue Corpus</vt:lpstr>
      <vt:lpstr>Some Observations about the Data</vt:lpstr>
      <vt:lpstr>Background: AMR</vt:lpstr>
      <vt:lpstr>Evaluating Suitability of AMR</vt:lpstr>
      <vt:lpstr>List of Refinements for Dial-AMR</vt:lpstr>
      <vt:lpstr>Refinements: Speech Acts</vt:lpstr>
      <vt:lpstr>Refinements: Speech Acts</vt:lpstr>
      <vt:lpstr>Refinements: Speech Acts</vt:lpstr>
      <vt:lpstr>Refinements: Tense &amp; Aspect</vt:lpstr>
      <vt:lpstr>Refinements: Tense &amp; Aspect</vt:lpstr>
      <vt:lpstr>Refinements: Spatial Information</vt:lpstr>
      <vt:lpstr>Dial-AMR Templates</vt:lpstr>
      <vt:lpstr>Dial-AMR Specs</vt:lpstr>
      <vt:lpstr>Ongoing &amp; Future Work: Implementation</vt:lpstr>
      <vt:lpstr>Conclusions</vt:lpstr>
      <vt:lpstr>Questions</vt:lpstr>
      <vt:lpstr>Thank you!</vt:lpstr>
      <vt:lpstr>References</vt:lpstr>
      <vt:lpstr>References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Semantics in Text Constructions, Vision,  and Human-Robot Dialogue</dc:title>
  <cp:lastModifiedBy>Microsoft Office User</cp:lastModifiedBy>
  <cp:revision>88</cp:revision>
  <dcterms:modified xsi:type="dcterms:W3CDTF">2020-10-08T15:34:35Z</dcterms:modified>
</cp:coreProperties>
</file>