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296" r:id="rId3"/>
    <p:sldId id="297" r:id="rId4"/>
    <p:sldId id="298" r:id="rId5"/>
    <p:sldId id="299" r:id="rId6"/>
    <p:sldId id="300" r:id="rId7"/>
    <p:sldId id="301" r:id="rId8"/>
    <p:sldId id="302" r:id="rId9"/>
    <p:sldId id="307" r:id="rId10"/>
    <p:sldId id="308" r:id="rId11"/>
    <p:sldId id="309" r:id="rId12"/>
    <p:sldId id="310" r:id="rId13"/>
    <p:sldId id="311" r:id="rId14"/>
    <p:sldId id="312" r:id="rId15"/>
    <p:sldId id="313" r:id="rId16"/>
    <p:sldId id="314" r:id="rId17"/>
    <p:sldId id="315" r:id="rId18"/>
    <p:sldId id="316" r:id="rId19"/>
    <p:sldId id="317" r:id="rId20"/>
    <p:sldId id="262" r:id="rId21"/>
    <p:sldId id="263" r:id="rId22"/>
    <p:sldId id="264" r:id="rId23"/>
    <p:sldId id="265" r:id="rId24"/>
    <p:sldId id="266" r:id="rId25"/>
    <p:sldId id="267" r:id="rId26"/>
    <p:sldId id="268" r:id="rId27"/>
    <p:sldId id="269" r:id="rId28"/>
    <p:sldId id="274" r:id="rId29"/>
    <p:sldId id="275" r:id="rId30"/>
    <p:sldId id="276" r:id="rId31"/>
    <p:sldId id="277" r:id="rId32"/>
    <p:sldId id="278" r:id="rId33"/>
    <p:sldId id="260" r:id="rId34"/>
    <p:sldId id="261" r:id="rId35"/>
    <p:sldId id="320" r:id="rId36"/>
    <p:sldId id="321" r:id="rId37"/>
    <p:sldId id="322" r:id="rId38"/>
    <p:sldId id="323" r:id="rId39"/>
    <p:sldId id="324" r:id="rId40"/>
    <p:sldId id="325" r:id="rId41"/>
    <p:sldId id="326" r:id="rId42"/>
    <p:sldId id="270" r:id="rId43"/>
    <p:sldId id="327" r:id="rId44"/>
    <p:sldId id="271" r:id="rId45"/>
    <p:sldId id="272" r:id="rId46"/>
    <p:sldId id="273" r:id="rId47"/>
    <p:sldId id="328" r:id="rId48"/>
    <p:sldId id="329" r:id="rId49"/>
    <p:sldId id="330" r:id="rId50"/>
    <p:sldId id="331"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gh Rim" initials="K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1"/>
    <p:restoredTop sz="92245"/>
  </p:normalViewPr>
  <p:slideViewPr>
    <p:cSldViewPr snapToGrid="0" snapToObjects="1">
      <p:cViewPr varScale="1">
        <p:scale>
          <a:sx n="118" d="100"/>
          <a:sy n="118" d="100"/>
        </p:scale>
        <p:origin x="680" y="19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B5235-FAA8-F04F-B9E7-67398B63AD1E}" type="datetimeFigureOut">
              <a:rPr lang="en-US" smtClean="0"/>
              <a:t>9/3/20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487E2-63A1-124C-A651-1F321A549F8B}" type="slidenum">
              <a:rPr lang="en-US" smtClean="0"/>
              <a:t>‹#›</a:t>
            </a:fld>
            <a:endParaRPr lang="en-US"/>
          </a:p>
        </p:txBody>
      </p:sp>
    </p:spTree>
    <p:extLst>
      <p:ext uri="{BB962C8B-B14F-4D97-AF65-F5344CB8AC3E}">
        <p14:creationId xmlns:p14="http://schemas.microsoft.com/office/powerpoint/2010/main" val="264226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CD66-E435-2E46-9DCC-C95BAA9E17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1149ED-0422-3B4F-8AAD-4FC50E2FB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9B4AE4F-9694-0843-AB4C-C0884B65BC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055A27-E338-1847-9799-7DC8E77898BF}"/>
              </a:ext>
            </a:extLst>
          </p:cNvPr>
          <p:cNvSpPr>
            <a:spLocks noGrp="1"/>
          </p:cNvSpPr>
          <p:nvPr>
            <p:ph type="sldNum" sz="quarter" idx="12"/>
          </p:nvPr>
        </p:nvSpPr>
        <p:spPr/>
        <p:txBody>
          <a:bodyPr/>
          <a:lstStyle/>
          <a:p>
            <a:fld id="{BFC09366-4360-CB44-82E3-57713D004674}" type="slidenum">
              <a:rPr lang="en-US" smtClean="0"/>
              <a:t>‹#›</a:t>
            </a:fld>
            <a:endParaRPr lang="en-US"/>
          </a:p>
        </p:txBody>
      </p:sp>
      <p:pic>
        <p:nvPicPr>
          <p:cNvPr id="7" name="Picture 1">
            <a:extLst>
              <a:ext uri="{FF2B5EF4-FFF2-40B4-BE49-F238E27FC236}">
                <a16:creationId xmlns:a16="http://schemas.microsoft.com/office/drawing/2014/main" id="{BF878A04-BF44-0D4C-9454-837B6E1319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8663" y="6299709"/>
            <a:ext cx="536551" cy="536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5B2DF3F6-B82E-FB48-87B9-10B8019BA189}"/>
              </a:ext>
            </a:extLst>
          </p:cNvPr>
          <p:cNvSpPr/>
          <p:nvPr userDrawn="1"/>
        </p:nvSpPr>
        <p:spPr>
          <a:xfrm>
            <a:off x="0" y="564875"/>
            <a:ext cx="8910320" cy="120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66961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5823-3EB1-9244-BD6B-79C86608E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F8016E-B42E-E540-8EB4-948DB2F7B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E2DF-191B-874E-8AF0-B318E22A88ED}"/>
              </a:ext>
            </a:extLst>
          </p:cNvPr>
          <p:cNvSpPr>
            <a:spLocks noGrp="1"/>
          </p:cNvSpPr>
          <p:nvPr>
            <p:ph type="dt" sz="half" idx="10"/>
          </p:nvPr>
        </p:nvSpPr>
        <p:spPr/>
        <p:txBody>
          <a:bodyPr/>
          <a:lstStyle/>
          <a:p>
            <a:fld id="{36BFB1E4-1603-EE4C-9F3F-B26BBFFDBF9A}" type="datetime1">
              <a:rPr lang="en-US" smtClean="0"/>
              <a:t>9/3/20</a:t>
            </a:fld>
            <a:endParaRPr lang="en-US"/>
          </a:p>
        </p:txBody>
      </p:sp>
      <p:sp>
        <p:nvSpPr>
          <p:cNvPr id="5" name="Footer Placeholder 4">
            <a:extLst>
              <a:ext uri="{FF2B5EF4-FFF2-40B4-BE49-F238E27FC236}">
                <a16:creationId xmlns:a16="http://schemas.microsoft.com/office/drawing/2014/main" id="{72E409BF-CF08-0A4E-83AA-C454496DE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3A421-E15C-8244-BE69-8D3426947620}"/>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20043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C71B9-20D5-EC4C-833C-2B487AC4A5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5C2C6-D786-5940-B738-701B54D0AF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33F06-BE7C-2344-B508-4D19ECE02962}"/>
              </a:ext>
            </a:extLst>
          </p:cNvPr>
          <p:cNvSpPr>
            <a:spLocks noGrp="1"/>
          </p:cNvSpPr>
          <p:nvPr>
            <p:ph type="dt" sz="half" idx="10"/>
          </p:nvPr>
        </p:nvSpPr>
        <p:spPr/>
        <p:txBody>
          <a:bodyPr/>
          <a:lstStyle/>
          <a:p>
            <a:fld id="{CC7885D0-92AB-8A4C-A35F-7A00EBB6FA5E}" type="datetime1">
              <a:rPr lang="en-US" smtClean="0"/>
              <a:t>9/3/20</a:t>
            </a:fld>
            <a:endParaRPr lang="en-US"/>
          </a:p>
        </p:txBody>
      </p:sp>
      <p:sp>
        <p:nvSpPr>
          <p:cNvPr id="5" name="Footer Placeholder 4">
            <a:extLst>
              <a:ext uri="{FF2B5EF4-FFF2-40B4-BE49-F238E27FC236}">
                <a16:creationId xmlns:a16="http://schemas.microsoft.com/office/drawing/2014/main" id="{E0E25D4A-AA94-9549-858C-F6FC4455C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9C401-E52E-3B44-9531-892BEB94622A}"/>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2787884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E7D7-CB55-EB4A-A62D-2AF454142EF0}"/>
              </a:ext>
            </a:extLst>
          </p:cNvPr>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8BD49-C1A3-D042-A575-F1754A5A46CC}"/>
              </a:ext>
            </a:extLst>
          </p:cNvPr>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94C8C-FADB-C443-951C-1E964218FC8E}"/>
              </a:ext>
            </a:extLst>
          </p:cNvPr>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F235E95-C1D7-624B-BEC8-19F632EB22C8}"/>
              </a:ext>
            </a:extLst>
          </p:cNvPr>
          <p:cNvSpPr>
            <a:spLocks noGrp="1"/>
          </p:cNvSpPr>
          <p:nvPr>
            <p:ph type="ftr" sz="quarter" idx="10"/>
          </p:nvPr>
        </p:nvSpPr>
        <p:spPr>
          <a:xfrm>
            <a:off x="4165600" y="6248400"/>
            <a:ext cx="3860800" cy="457200"/>
          </a:xfrm>
        </p:spPr>
        <p:txBody>
          <a:bodyPr/>
          <a:lstStyle>
            <a:lvl1pPr>
              <a:defRPr/>
            </a:lvl1pPr>
          </a:lstStyle>
          <a:p>
            <a:r>
              <a:rPr lang="en-US" altLang="en-US"/>
              <a:t>LING 6015 Discourse and Conversation </a:t>
            </a:r>
          </a:p>
        </p:txBody>
      </p:sp>
      <p:sp>
        <p:nvSpPr>
          <p:cNvPr id="6" name="Slide Number Placeholder 5">
            <a:extLst>
              <a:ext uri="{FF2B5EF4-FFF2-40B4-BE49-F238E27FC236}">
                <a16:creationId xmlns:a16="http://schemas.microsoft.com/office/drawing/2014/main" id="{D23F503F-0F6D-2C4A-A492-7F42CC952392}"/>
              </a:ext>
            </a:extLst>
          </p:cNvPr>
          <p:cNvSpPr>
            <a:spLocks noGrp="1"/>
          </p:cNvSpPr>
          <p:nvPr>
            <p:ph type="sldNum" sz="quarter" idx="11"/>
          </p:nvPr>
        </p:nvSpPr>
        <p:spPr>
          <a:xfrm>
            <a:off x="8737600" y="6248400"/>
            <a:ext cx="2844800" cy="457200"/>
          </a:xfrm>
        </p:spPr>
        <p:txBody>
          <a:bodyPr/>
          <a:lstStyle>
            <a:lvl1pPr>
              <a:defRPr/>
            </a:lvl1pPr>
          </a:lstStyle>
          <a:p>
            <a:fld id="{3C028310-701C-B848-9EFF-BD56B0341F81}" type="slidenum">
              <a:rPr lang="en-US" altLang="en-US"/>
              <a:pPr/>
              <a:t>‹#›</a:t>
            </a:fld>
            <a:endParaRPr lang="en-US" altLang="en-US"/>
          </a:p>
        </p:txBody>
      </p:sp>
      <p:sp>
        <p:nvSpPr>
          <p:cNvPr id="7" name="Date Placeholder 6">
            <a:extLst>
              <a:ext uri="{FF2B5EF4-FFF2-40B4-BE49-F238E27FC236}">
                <a16:creationId xmlns:a16="http://schemas.microsoft.com/office/drawing/2014/main" id="{D790E2DA-6A72-2047-B93F-931F3E7A6445}"/>
              </a:ext>
            </a:extLst>
          </p:cNvPr>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385127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5173-E537-BB4B-865B-0D8438534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98EE0-D4E9-1043-9F8C-7D402073098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BC0D05-3F47-0D43-8EB8-CD4A91500D65}"/>
              </a:ext>
            </a:extLst>
          </p:cNvPr>
          <p:cNvSpPr>
            <a:spLocks noGrp="1"/>
          </p:cNvSpPr>
          <p:nvPr>
            <p:ph type="dt" sz="half" idx="10"/>
          </p:nvPr>
        </p:nvSpPr>
        <p:spPr/>
        <p:txBody>
          <a:bodyPr/>
          <a:lstStyle/>
          <a:p>
            <a:fld id="{589C79F4-1765-C344-B6B1-F30B1AAE75F7}" type="datetime1">
              <a:rPr lang="en-US" smtClean="0"/>
              <a:t>9/3/20</a:t>
            </a:fld>
            <a:endParaRPr lang="en-US"/>
          </a:p>
        </p:txBody>
      </p:sp>
      <p:sp>
        <p:nvSpPr>
          <p:cNvPr id="5" name="Footer Placeholder 4">
            <a:extLst>
              <a:ext uri="{FF2B5EF4-FFF2-40B4-BE49-F238E27FC236}">
                <a16:creationId xmlns:a16="http://schemas.microsoft.com/office/drawing/2014/main" id="{C70D802A-13BF-BB4A-9971-092733688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E5044-C943-F647-A87F-492B04545100}"/>
              </a:ext>
            </a:extLst>
          </p:cNvPr>
          <p:cNvSpPr>
            <a:spLocks noGrp="1"/>
          </p:cNvSpPr>
          <p:nvPr>
            <p:ph type="sldNum" sz="quarter" idx="12"/>
          </p:nvPr>
        </p:nvSpPr>
        <p:spPr/>
        <p:txBody>
          <a:bodyPr/>
          <a:lstStyle/>
          <a:p>
            <a:fld id="{BFC09366-4360-CB44-82E3-57713D004674}" type="slidenum">
              <a:rPr lang="en-US" smtClean="0"/>
              <a:t>‹#›</a:t>
            </a:fld>
            <a:endParaRPr lang="en-US"/>
          </a:p>
        </p:txBody>
      </p:sp>
      <p:pic>
        <p:nvPicPr>
          <p:cNvPr id="7" name="Picture 6">
            <a:extLst>
              <a:ext uri="{FF2B5EF4-FFF2-40B4-BE49-F238E27FC236}">
                <a16:creationId xmlns:a16="http://schemas.microsoft.com/office/drawing/2014/main" id="{308432EB-1957-A149-BD72-D29A040958E1}"/>
              </a:ext>
            </a:extLst>
          </p:cNvPr>
          <p:cNvPicPr>
            <a:picLocks noChangeAspect="1"/>
          </p:cNvPicPr>
          <p:nvPr userDrawn="1"/>
        </p:nvPicPr>
        <p:blipFill>
          <a:blip r:embed="rId2"/>
          <a:stretch>
            <a:fillRect/>
          </a:stretch>
        </p:blipFill>
        <p:spPr>
          <a:xfrm>
            <a:off x="0" y="-2218"/>
            <a:ext cx="11190515" cy="555299"/>
          </a:xfrm>
          <a:prstGeom prst="rect">
            <a:avLst/>
          </a:prstGeom>
        </p:spPr>
      </p:pic>
    </p:spTree>
    <p:extLst>
      <p:ext uri="{BB962C8B-B14F-4D97-AF65-F5344CB8AC3E}">
        <p14:creationId xmlns:p14="http://schemas.microsoft.com/office/powerpoint/2010/main" val="214549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552E-E743-7644-8FB9-16F158294A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12D7D3-6FAC-6946-A24F-67395217A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F6F8D7-B96C-4141-978E-C8BA02326D80}"/>
              </a:ext>
            </a:extLst>
          </p:cNvPr>
          <p:cNvSpPr>
            <a:spLocks noGrp="1"/>
          </p:cNvSpPr>
          <p:nvPr>
            <p:ph type="dt" sz="half" idx="10"/>
          </p:nvPr>
        </p:nvSpPr>
        <p:spPr/>
        <p:txBody>
          <a:bodyPr/>
          <a:lstStyle/>
          <a:p>
            <a:fld id="{DC565670-093E-F94F-8DB8-41DE30AC5CA4}" type="datetime1">
              <a:rPr lang="en-US" smtClean="0"/>
              <a:t>9/3/20</a:t>
            </a:fld>
            <a:r>
              <a:rPr lang="en-US"/>
              <a:t>v</a:t>
            </a:r>
            <a:endParaRPr lang="en-US" dirty="0"/>
          </a:p>
        </p:txBody>
      </p:sp>
      <p:sp>
        <p:nvSpPr>
          <p:cNvPr id="5" name="Footer Placeholder 4">
            <a:extLst>
              <a:ext uri="{FF2B5EF4-FFF2-40B4-BE49-F238E27FC236}">
                <a16:creationId xmlns:a16="http://schemas.microsoft.com/office/drawing/2014/main" id="{389BD11D-7E6B-8744-A43C-08CCCCD3B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B0AC0-A472-2E4A-95A2-2A91395D0FD4}"/>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15857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7704-664B-AE47-B9E6-7B72BFE80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5A949-5AA7-2B46-A0A9-F3C352DD14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9F38F1-6F98-0A47-ACEE-8B252D2AE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6EA69-79B8-B14B-90E6-9D5A509FC409}"/>
              </a:ext>
            </a:extLst>
          </p:cNvPr>
          <p:cNvSpPr>
            <a:spLocks noGrp="1"/>
          </p:cNvSpPr>
          <p:nvPr>
            <p:ph type="dt" sz="half" idx="10"/>
          </p:nvPr>
        </p:nvSpPr>
        <p:spPr/>
        <p:txBody>
          <a:bodyPr/>
          <a:lstStyle/>
          <a:p>
            <a:fld id="{A0845A9A-65E9-9642-B911-3E4011DF1DBC}" type="datetime1">
              <a:rPr lang="en-US" smtClean="0"/>
              <a:t>9/3/20</a:t>
            </a:fld>
            <a:endParaRPr lang="en-US"/>
          </a:p>
        </p:txBody>
      </p:sp>
      <p:sp>
        <p:nvSpPr>
          <p:cNvPr id="6" name="Footer Placeholder 5">
            <a:extLst>
              <a:ext uri="{FF2B5EF4-FFF2-40B4-BE49-F238E27FC236}">
                <a16:creationId xmlns:a16="http://schemas.microsoft.com/office/drawing/2014/main" id="{1D22AF8F-9BA3-2B43-B350-C66A440A2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B4982-5CA4-BC4A-825D-E2088F59DA39}"/>
              </a:ext>
            </a:extLst>
          </p:cNvPr>
          <p:cNvSpPr>
            <a:spLocks noGrp="1"/>
          </p:cNvSpPr>
          <p:nvPr>
            <p:ph type="sldNum" sz="quarter" idx="12"/>
          </p:nvPr>
        </p:nvSpPr>
        <p:spPr/>
        <p:txBody>
          <a:bodyPr/>
          <a:lstStyle/>
          <a:p>
            <a:fld id="{BFC09366-4360-CB44-82E3-57713D004674}" type="slidenum">
              <a:rPr lang="en-US" smtClean="0"/>
              <a:t>‹#›</a:t>
            </a:fld>
            <a:endParaRPr lang="en-US"/>
          </a:p>
        </p:txBody>
      </p:sp>
      <p:pic>
        <p:nvPicPr>
          <p:cNvPr id="8" name="Picture 1">
            <a:extLst>
              <a:ext uri="{FF2B5EF4-FFF2-40B4-BE49-F238E27FC236}">
                <a16:creationId xmlns:a16="http://schemas.microsoft.com/office/drawing/2014/main" id="{4E7C81E2-8C40-F542-9A6A-51D5ABBD36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08663" y="6299709"/>
            <a:ext cx="536551" cy="536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3707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E5B3-81F5-3742-8601-6094FCBA04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D59EF8-0D7F-B74C-B168-8D14D8FD4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4AC55F-AB1A-AA43-8FB9-C97DEBE95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A56D37-F419-8142-937B-2A98A31FC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945BDF-8648-9749-B992-61FED075D7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9C5B00-895A-504A-96BF-C2A0E66F22A3}"/>
              </a:ext>
            </a:extLst>
          </p:cNvPr>
          <p:cNvSpPr>
            <a:spLocks noGrp="1"/>
          </p:cNvSpPr>
          <p:nvPr>
            <p:ph type="dt" sz="half" idx="10"/>
          </p:nvPr>
        </p:nvSpPr>
        <p:spPr/>
        <p:txBody>
          <a:bodyPr/>
          <a:lstStyle/>
          <a:p>
            <a:fld id="{C360C822-463A-FB4D-A319-99936F05AFC0}" type="datetime1">
              <a:rPr lang="en-US" smtClean="0"/>
              <a:t>9/3/20</a:t>
            </a:fld>
            <a:endParaRPr lang="en-US"/>
          </a:p>
        </p:txBody>
      </p:sp>
      <p:sp>
        <p:nvSpPr>
          <p:cNvPr id="8" name="Footer Placeholder 7">
            <a:extLst>
              <a:ext uri="{FF2B5EF4-FFF2-40B4-BE49-F238E27FC236}">
                <a16:creationId xmlns:a16="http://schemas.microsoft.com/office/drawing/2014/main" id="{3769C6D6-B079-844D-93A9-CB17A0D5FD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618171-D46D-3F48-AD9C-4B15D0351B11}"/>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350326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6371-0049-3F40-B0AB-1E102349E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3A94B-4EC1-C94A-97B0-8B115000D469}"/>
              </a:ext>
            </a:extLst>
          </p:cNvPr>
          <p:cNvSpPr>
            <a:spLocks noGrp="1"/>
          </p:cNvSpPr>
          <p:nvPr>
            <p:ph type="dt" sz="half" idx="10"/>
          </p:nvPr>
        </p:nvSpPr>
        <p:spPr/>
        <p:txBody>
          <a:bodyPr/>
          <a:lstStyle/>
          <a:p>
            <a:fld id="{F7F2F1CD-0518-0A4A-A078-463CEEF13F6B}" type="datetime1">
              <a:rPr lang="en-US" smtClean="0"/>
              <a:t>9/3/20</a:t>
            </a:fld>
            <a:endParaRPr lang="en-US"/>
          </a:p>
        </p:txBody>
      </p:sp>
      <p:sp>
        <p:nvSpPr>
          <p:cNvPr id="4" name="Footer Placeholder 3">
            <a:extLst>
              <a:ext uri="{FF2B5EF4-FFF2-40B4-BE49-F238E27FC236}">
                <a16:creationId xmlns:a16="http://schemas.microsoft.com/office/drawing/2014/main" id="{E4B97044-0F73-F344-B8CF-AED5218B22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911C2-6766-8A47-A371-9285D9F90A2E}"/>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135260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52834-14D9-D345-B75A-690AB4530586}"/>
              </a:ext>
            </a:extLst>
          </p:cNvPr>
          <p:cNvSpPr>
            <a:spLocks noGrp="1"/>
          </p:cNvSpPr>
          <p:nvPr>
            <p:ph type="dt" sz="half" idx="10"/>
          </p:nvPr>
        </p:nvSpPr>
        <p:spPr/>
        <p:txBody>
          <a:bodyPr/>
          <a:lstStyle/>
          <a:p>
            <a:fld id="{A8D3BD0B-363B-6C42-A098-F492863AAAA4}" type="datetime1">
              <a:rPr lang="en-US" smtClean="0"/>
              <a:t>9/3/20</a:t>
            </a:fld>
            <a:endParaRPr lang="en-US"/>
          </a:p>
        </p:txBody>
      </p:sp>
      <p:sp>
        <p:nvSpPr>
          <p:cNvPr id="3" name="Footer Placeholder 2">
            <a:extLst>
              <a:ext uri="{FF2B5EF4-FFF2-40B4-BE49-F238E27FC236}">
                <a16:creationId xmlns:a16="http://schemas.microsoft.com/office/drawing/2014/main" id="{A6B59035-310F-354D-83B5-6A1326CEB8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CF5AD5-1CFE-9C40-BC21-5A8B195DC23B}"/>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377552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48DA-A547-2845-BD12-0F29FCB4E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468451-0783-114F-89E6-44D02212C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56998C-5D44-0E4F-8541-8367A91C3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3CD1C-DCCB-884F-8445-0B5294E79189}"/>
              </a:ext>
            </a:extLst>
          </p:cNvPr>
          <p:cNvSpPr>
            <a:spLocks noGrp="1"/>
          </p:cNvSpPr>
          <p:nvPr>
            <p:ph type="dt" sz="half" idx="10"/>
          </p:nvPr>
        </p:nvSpPr>
        <p:spPr/>
        <p:txBody>
          <a:bodyPr/>
          <a:lstStyle/>
          <a:p>
            <a:fld id="{C0229E73-D37F-9942-8456-4D142E9719D4}" type="datetime1">
              <a:rPr lang="en-US" smtClean="0"/>
              <a:t>9/3/20</a:t>
            </a:fld>
            <a:endParaRPr lang="en-US"/>
          </a:p>
        </p:txBody>
      </p:sp>
      <p:sp>
        <p:nvSpPr>
          <p:cNvPr id="6" name="Footer Placeholder 5">
            <a:extLst>
              <a:ext uri="{FF2B5EF4-FFF2-40B4-BE49-F238E27FC236}">
                <a16:creationId xmlns:a16="http://schemas.microsoft.com/office/drawing/2014/main" id="{BAEC4A66-D949-5347-8E20-3488FB7EC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A99D0-D5C9-CF40-8F70-16DD177A71F0}"/>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164177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4D505-1246-F04C-B6CB-88F6C5A21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99757D-0ECA-8046-9AC0-BAD0A86FA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FEAE63-0212-F646-8193-50708DE82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CA842-EB1B-E549-9A0B-B34C1DE6A1E9}"/>
              </a:ext>
            </a:extLst>
          </p:cNvPr>
          <p:cNvSpPr>
            <a:spLocks noGrp="1"/>
          </p:cNvSpPr>
          <p:nvPr>
            <p:ph type="dt" sz="half" idx="10"/>
          </p:nvPr>
        </p:nvSpPr>
        <p:spPr/>
        <p:txBody>
          <a:bodyPr/>
          <a:lstStyle/>
          <a:p>
            <a:fld id="{48DC3898-1F17-A149-81FB-B6BA8E4C9D03}" type="datetime1">
              <a:rPr lang="en-US" smtClean="0"/>
              <a:t>9/3/20</a:t>
            </a:fld>
            <a:endParaRPr lang="en-US"/>
          </a:p>
        </p:txBody>
      </p:sp>
      <p:sp>
        <p:nvSpPr>
          <p:cNvPr id="6" name="Footer Placeholder 5">
            <a:extLst>
              <a:ext uri="{FF2B5EF4-FFF2-40B4-BE49-F238E27FC236}">
                <a16:creationId xmlns:a16="http://schemas.microsoft.com/office/drawing/2014/main" id="{EB8460A3-5335-2148-8969-2B3332B79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ABCB9-853C-B249-B16E-A58A3B26121A}"/>
              </a:ext>
            </a:extLst>
          </p:cNvPr>
          <p:cNvSpPr>
            <a:spLocks noGrp="1"/>
          </p:cNvSpPr>
          <p:nvPr>
            <p:ph type="sldNum" sz="quarter" idx="12"/>
          </p:nvPr>
        </p:nvSpPr>
        <p:spPr/>
        <p:txBody>
          <a:bodyPr/>
          <a:lstStyle/>
          <a:p>
            <a:fld id="{BFC09366-4360-CB44-82E3-57713D004674}" type="slidenum">
              <a:rPr lang="en-US" smtClean="0"/>
              <a:t>‹#›</a:t>
            </a:fld>
            <a:endParaRPr lang="en-US"/>
          </a:p>
        </p:txBody>
      </p:sp>
    </p:spTree>
    <p:extLst>
      <p:ext uri="{BB962C8B-B14F-4D97-AF65-F5344CB8AC3E}">
        <p14:creationId xmlns:p14="http://schemas.microsoft.com/office/powerpoint/2010/main" val="391128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C9E8A-5C5E-F24A-A13C-F2EB4D15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814C332-0B5A-B14A-8315-AC8E6E273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086E3A-1343-F647-96B7-0BF789B39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48DC9-C7A1-C344-BC1C-3B649E0D0B39}" type="datetime1">
              <a:rPr lang="en-US" smtClean="0"/>
              <a:t>9/3/20</a:t>
            </a:fld>
            <a:endParaRPr lang="en-US"/>
          </a:p>
        </p:txBody>
      </p:sp>
      <p:sp>
        <p:nvSpPr>
          <p:cNvPr id="5" name="Footer Placeholder 4">
            <a:extLst>
              <a:ext uri="{FF2B5EF4-FFF2-40B4-BE49-F238E27FC236}">
                <a16:creationId xmlns:a16="http://schemas.microsoft.com/office/drawing/2014/main" id="{A9262CFE-941C-3C4E-88CF-8F5EB057B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76644D-4769-4442-8931-B97EFAD5F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09366-4360-CB44-82E3-57713D004674}" type="slidenum">
              <a:rPr lang="en-US" smtClean="0"/>
              <a:t>‹#›</a:t>
            </a:fld>
            <a:endParaRPr lang="en-US"/>
          </a:p>
        </p:txBody>
      </p:sp>
      <p:pic>
        <p:nvPicPr>
          <p:cNvPr id="13" name="Picture 1">
            <a:extLst>
              <a:ext uri="{FF2B5EF4-FFF2-40B4-BE49-F238E27FC236}">
                <a16:creationId xmlns:a16="http://schemas.microsoft.com/office/drawing/2014/main" id="{8011CE18-A433-F54C-9D00-847C8A047AF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308663" y="6299709"/>
            <a:ext cx="536551" cy="536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96E25F1-55AB-154F-B8BA-3D7B5EC74671}"/>
              </a:ext>
            </a:extLst>
          </p:cNvPr>
          <p:cNvSpPr/>
          <p:nvPr userDrawn="1"/>
        </p:nvSpPr>
        <p:spPr>
          <a:xfrm>
            <a:off x="0" y="564875"/>
            <a:ext cx="8910320" cy="120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a:extLst>
              <a:ext uri="{FF2B5EF4-FFF2-40B4-BE49-F238E27FC236}">
                <a16:creationId xmlns:a16="http://schemas.microsoft.com/office/drawing/2014/main" id="{302ECEBB-A4FF-334E-BEAF-D00B3433630B}"/>
              </a:ext>
            </a:extLst>
          </p:cNvPr>
          <p:cNvPicPr>
            <a:picLocks noChangeAspect="1"/>
          </p:cNvPicPr>
          <p:nvPr userDrawn="1"/>
        </p:nvPicPr>
        <p:blipFill>
          <a:blip r:embed="rId15"/>
          <a:stretch>
            <a:fillRect/>
          </a:stretch>
        </p:blipFill>
        <p:spPr>
          <a:xfrm>
            <a:off x="2817632" y="38631"/>
            <a:ext cx="6092688" cy="526244"/>
          </a:xfrm>
          <a:prstGeom prst="rect">
            <a:avLst/>
          </a:prstGeom>
        </p:spPr>
      </p:pic>
      <p:pic>
        <p:nvPicPr>
          <p:cNvPr id="7" name="Picture 6">
            <a:extLst>
              <a:ext uri="{FF2B5EF4-FFF2-40B4-BE49-F238E27FC236}">
                <a16:creationId xmlns:a16="http://schemas.microsoft.com/office/drawing/2014/main" id="{7F808ECE-970F-584D-A438-650DF7B28A3F}"/>
              </a:ext>
            </a:extLst>
          </p:cNvPr>
          <p:cNvPicPr>
            <a:picLocks noChangeAspect="1"/>
          </p:cNvPicPr>
          <p:nvPr userDrawn="1"/>
        </p:nvPicPr>
        <p:blipFill>
          <a:blip r:embed="rId15"/>
          <a:stretch>
            <a:fillRect/>
          </a:stretch>
        </p:blipFill>
        <p:spPr>
          <a:xfrm>
            <a:off x="3313" y="1"/>
            <a:ext cx="6092688" cy="564874"/>
          </a:xfrm>
          <a:prstGeom prst="rect">
            <a:avLst/>
          </a:prstGeom>
        </p:spPr>
      </p:pic>
      <p:pic>
        <p:nvPicPr>
          <p:cNvPr id="12" name="Picture 11">
            <a:extLst>
              <a:ext uri="{FF2B5EF4-FFF2-40B4-BE49-F238E27FC236}">
                <a16:creationId xmlns:a16="http://schemas.microsoft.com/office/drawing/2014/main" id="{E110214B-99E4-D64A-AEC4-6B0C650008CD}"/>
              </a:ext>
            </a:extLst>
          </p:cNvPr>
          <p:cNvPicPr>
            <a:picLocks noChangeAspect="1"/>
          </p:cNvPicPr>
          <p:nvPr userDrawn="1"/>
        </p:nvPicPr>
        <p:blipFill>
          <a:blip r:embed="rId16"/>
          <a:stretch>
            <a:fillRect/>
          </a:stretch>
        </p:blipFill>
        <p:spPr>
          <a:xfrm>
            <a:off x="0" y="-2218"/>
            <a:ext cx="11190515" cy="555299"/>
          </a:xfrm>
          <a:prstGeom prst="rect">
            <a:avLst/>
          </a:prstGeom>
        </p:spPr>
      </p:pic>
    </p:spTree>
    <p:extLst>
      <p:ext uri="{BB962C8B-B14F-4D97-AF65-F5344CB8AC3E}">
        <p14:creationId xmlns:p14="http://schemas.microsoft.com/office/powerpoint/2010/main" val="25761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7039-2876-AE4C-A041-689293096E5A}"/>
              </a:ext>
            </a:extLst>
          </p:cNvPr>
          <p:cNvSpPr>
            <a:spLocks noGrp="1"/>
          </p:cNvSpPr>
          <p:nvPr>
            <p:ph type="ctrTitle"/>
          </p:nvPr>
        </p:nvSpPr>
        <p:spPr>
          <a:xfrm>
            <a:off x="1524000" y="1122363"/>
            <a:ext cx="9144000" cy="1347290"/>
          </a:xfrm>
        </p:spPr>
        <p:txBody>
          <a:bodyPr>
            <a:noAutofit/>
          </a:bodyPr>
          <a:lstStyle/>
          <a:p>
            <a:r>
              <a:rPr lang="en-US" sz="4800" dirty="0"/>
              <a:t>Dialogue and Discourse- </a:t>
            </a:r>
            <a:br>
              <a:rPr lang="en-US" sz="4800" dirty="0"/>
            </a:br>
            <a:r>
              <a:rPr lang="en-US" sz="4800" dirty="0"/>
              <a:t>Language as Action</a:t>
            </a:r>
            <a:endParaRPr lang="en-US" sz="4800" i="1" dirty="0"/>
          </a:p>
        </p:txBody>
      </p:sp>
      <p:sp>
        <p:nvSpPr>
          <p:cNvPr id="3" name="Subtitle 2">
            <a:extLst>
              <a:ext uri="{FF2B5EF4-FFF2-40B4-BE49-F238E27FC236}">
                <a16:creationId xmlns:a16="http://schemas.microsoft.com/office/drawing/2014/main" id="{B0A4D27A-9349-4549-B7D3-E029AFF20D23}"/>
              </a:ext>
            </a:extLst>
          </p:cNvPr>
          <p:cNvSpPr>
            <a:spLocks noGrp="1"/>
          </p:cNvSpPr>
          <p:nvPr>
            <p:ph type="subTitle" idx="1"/>
          </p:nvPr>
        </p:nvSpPr>
        <p:spPr>
          <a:xfrm>
            <a:off x="1102585" y="2710543"/>
            <a:ext cx="9144000" cy="1872343"/>
          </a:xfrm>
        </p:spPr>
        <p:txBody>
          <a:bodyPr vert="horz" lIns="91440" tIns="45720" rIns="91440" bIns="45720" rtlCol="0" anchor="t">
            <a:normAutofit/>
          </a:bodyPr>
          <a:lstStyle/>
          <a:p>
            <a:r>
              <a:rPr lang="en-US" dirty="0"/>
              <a:t>CS 233</a:t>
            </a:r>
          </a:p>
          <a:p>
            <a:r>
              <a:rPr lang="en-US" dirty="0">
                <a:solidFill>
                  <a:schemeClr val="bg2">
                    <a:lumMod val="50000"/>
                  </a:schemeClr>
                </a:solidFill>
              </a:rPr>
              <a:t>Brandeis University</a:t>
            </a:r>
          </a:p>
          <a:p>
            <a:r>
              <a:rPr lang="en-US" dirty="0"/>
              <a:t> Fall 2020</a:t>
            </a:r>
            <a:endParaRPr lang="en-US" dirty="0">
              <a:solidFill>
                <a:schemeClr val="bg2">
                  <a:lumMod val="50000"/>
                </a:schemeClr>
              </a:solidFill>
            </a:endParaRPr>
          </a:p>
        </p:txBody>
      </p:sp>
      <p:pic>
        <p:nvPicPr>
          <p:cNvPr id="5" name="Picture 1">
            <a:extLst>
              <a:ext uri="{FF2B5EF4-FFF2-40B4-BE49-F238E27FC236}">
                <a16:creationId xmlns:a16="http://schemas.microsoft.com/office/drawing/2014/main" id="{31293E67-19A9-BF44-A56A-078738A908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8663" y="6299709"/>
            <a:ext cx="536551" cy="536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02D091FD-B9E2-F545-9923-431A1787B60D}"/>
              </a:ext>
            </a:extLst>
          </p:cNvPr>
          <p:cNvSpPr txBox="1"/>
          <p:nvPr/>
        </p:nvSpPr>
        <p:spPr>
          <a:xfrm>
            <a:off x="4703967" y="4823776"/>
            <a:ext cx="1941237" cy="369332"/>
          </a:xfrm>
          <a:prstGeom prst="rect">
            <a:avLst/>
          </a:prstGeom>
          <a:noFill/>
        </p:spPr>
        <p:txBody>
          <a:bodyPr wrap="none" rtlCol="0">
            <a:spAutoFit/>
          </a:bodyPr>
          <a:lstStyle/>
          <a:p>
            <a:pPr algn="ctr"/>
            <a:r>
              <a:rPr lang="en-US" i="1" dirty="0">
                <a:solidFill>
                  <a:srgbClr val="C00000"/>
                </a:solidFill>
              </a:rPr>
              <a:t>September 3, 2020</a:t>
            </a:r>
          </a:p>
        </p:txBody>
      </p:sp>
      <p:sp>
        <p:nvSpPr>
          <p:cNvPr id="7" name="TextBox 6">
            <a:extLst>
              <a:ext uri="{FF2B5EF4-FFF2-40B4-BE49-F238E27FC236}">
                <a16:creationId xmlns:a16="http://schemas.microsoft.com/office/drawing/2014/main" id="{78B8DE92-A41A-7F4D-9FA3-039574180DBB}"/>
              </a:ext>
            </a:extLst>
          </p:cNvPr>
          <p:cNvSpPr txBox="1"/>
          <p:nvPr/>
        </p:nvSpPr>
        <p:spPr>
          <a:xfrm>
            <a:off x="7634177" y="51355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06878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D70D22F-3EE5-A94E-86FB-C8BF87B8C919}"/>
              </a:ext>
            </a:extLst>
          </p:cNvPr>
          <p:cNvSpPr>
            <a:spLocks noGrp="1" noChangeArrowheads="1"/>
          </p:cNvSpPr>
          <p:nvPr>
            <p:ph type="title"/>
          </p:nvPr>
        </p:nvSpPr>
        <p:spPr>
          <a:xfrm>
            <a:off x="1121229" y="713694"/>
            <a:ext cx="8490857" cy="1412875"/>
          </a:xfrm>
        </p:spPr>
        <p:txBody>
          <a:bodyPr/>
          <a:lstStyle/>
          <a:p>
            <a:r>
              <a:rPr lang="en-US" altLang="en-US" dirty="0"/>
              <a:t>What Makes Discourse Different?</a:t>
            </a:r>
          </a:p>
        </p:txBody>
      </p:sp>
      <p:sp>
        <p:nvSpPr>
          <p:cNvPr id="86019" name="Rectangle 3">
            <a:extLst>
              <a:ext uri="{FF2B5EF4-FFF2-40B4-BE49-F238E27FC236}">
                <a16:creationId xmlns:a16="http://schemas.microsoft.com/office/drawing/2014/main" id="{2B5E3090-6DF9-E94B-97F8-A2DF593F11CB}"/>
              </a:ext>
            </a:extLst>
          </p:cNvPr>
          <p:cNvSpPr>
            <a:spLocks noGrp="1" noChangeArrowheads="1"/>
          </p:cNvSpPr>
          <p:nvPr>
            <p:ph type="body" idx="1"/>
          </p:nvPr>
        </p:nvSpPr>
        <p:spPr>
          <a:xfrm>
            <a:off x="1121229" y="2315482"/>
            <a:ext cx="10515600" cy="4351338"/>
          </a:xfrm>
        </p:spPr>
        <p:txBody>
          <a:bodyPr/>
          <a:lstStyle/>
          <a:p>
            <a:r>
              <a:rPr lang="en-US" altLang="en-US" dirty="0"/>
              <a:t>Similarities (to monologues)</a:t>
            </a:r>
          </a:p>
          <a:p>
            <a:pPr lvl="1"/>
            <a:r>
              <a:rPr lang="en-US" altLang="en-US" dirty="0"/>
              <a:t>Anaphora</a:t>
            </a:r>
          </a:p>
          <a:p>
            <a:pPr lvl="1"/>
            <a:r>
              <a:rPr lang="en-US" altLang="en-US" dirty="0"/>
              <a:t>Discourse structure &amp; coherence</a:t>
            </a:r>
          </a:p>
          <a:p>
            <a:r>
              <a:rPr lang="en-US" altLang="en-US" dirty="0"/>
              <a:t>Key Differences</a:t>
            </a:r>
          </a:p>
          <a:p>
            <a:pPr lvl="1"/>
            <a:r>
              <a:rPr lang="en-US" altLang="en-US" dirty="0"/>
              <a:t>Turns and utterances</a:t>
            </a:r>
          </a:p>
          <a:p>
            <a:pPr lvl="1"/>
            <a:r>
              <a:rPr lang="en-US" altLang="en-US" dirty="0"/>
              <a:t>Grounding</a:t>
            </a:r>
          </a:p>
          <a:p>
            <a:pPr lvl="1"/>
            <a:r>
              <a:rPr lang="en-US" altLang="en-US" dirty="0"/>
              <a:t>Conversational implicature</a:t>
            </a:r>
          </a:p>
        </p:txBody>
      </p:sp>
    </p:spTree>
    <p:extLst>
      <p:ext uri="{BB962C8B-B14F-4D97-AF65-F5344CB8AC3E}">
        <p14:creationId xmlns:p14="http://schemas.microsoft.com/office/powerpoint/2010/main" val="334795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BFA1826-B587-1A4A-B5DC-661AA492ADD0}"/>
              </a:ext>
            </a:extLst>
          </p:cNvPr>
          <p:cNvSpPr>
            <a:spLocks noGrp="1" noChangeArrowheads="1"/>
          </p:cNvSpPr>
          <p:nvPr>
            <p:ph type="title"/>
          </p:nvPr>
        </p:nvSpPr>
        <p:spPr>
          <a:xfrm>
            <a:off x="1639436" y="554039"/>
            <a:ext cx="8680221" cy="1412875"/>
          </a:xfrm>
        </p:spPr>
        <p:txBody>
          <a:bodyPr/>
          <a:lstStyle/>
          <a:p>
            <a:r>
              <a:rPr lang="en-US" altLang="en-US" dirty="0"/>
              <a:t>What Makes Discourse Different?</a:t>
            </a:r>
          </a:p>
        </p:txBody>
      </p:sp>
      <p:sp>
        <p:nvSpPr>
          <p:cNvPr id="87043" name="Rectangle 3">
            <a:extLst>
              <a:ext uri="{FF2B5EF4-FFF2-40B4-BE49-F238E27FC236}">
                <a16:creationId xmlns:a16="http://schemas.microsoft.com/office/drawing/2014/main" id="{619615C7-51AE-BF41-8CE2-3596FA33DB2E}"/>
              </a:ext>
            </a:extLst>
          </p:cNvPr>
          <p:cNvSpPr>
            <a:spLocks noGrp="1" noChangeArrowheads="1"/>
          </p:cNvSpPr>
          <p:nvPr>
            <p:ph type="body" idx="1"/>
          </p:nvPr>
        </p:nvSpPr>
        <p:spPr/>
        <p:txBody>
          <a:bodyPr/>
          <a:lstStyle/>
          <a:p>
            <a:pPr marL="447675" indent="-447675"/>
            <a:r>
              <a:rPr lang="en-US" altLang="en-US"/>
              <a:t>Property #1: Turns and utterances</a:t>
            </a:r>
          </a:p>
          <a:p>
            <a:pPr marL="889000" lvl="1" indent="-439738"/>
            <a:r>
              <a:rPr lang="en-US" altLang="en-US"/>
              <a:t>Speaker A … then Speaker B … etc.</a:t>
            </a:r>
          </a:p>
          <a:p>
            <a:pPr marL="889000" lvl="1" indent="-439738"/>
            <a:r>
              <a:rPr lang="en-US" altLang="en-US"/>
              <a:t>Timing and turn-switching</a:t>
            </a:r>
          </a:p>
          <a:p>
            <a:pPr marL="1293813" lvl="2" indent="-403225"/>
            <a:r>
              <a:rPr lang="en-US" altLang="en-US"/>
              <a:t>Levinson (1983) suggests that less than 5% of American English dialogue is overlapped</a:t>
            </a:r>
          </a:p>
          <a:p>
            <a:pPr marL="1293813" lvl="2" indent="-403225"/>
            <a:r>
              <a:rPr lang="en-US" altLang="en-US"/>
              <a:t>Task-oriented dialogue … even LESS overlap!</a:t>
            </a:r>
          </a:p>
          <a:p>
            <a:pPr marL="889000" lvl="1" indent="-439738"/>
            <a:r>
              <a:rPr lang="en-US" altLang="en-US"/>
              <a:t>Natural conversation requires knowing</a:t>
            </a:r>
          </a:p>
          <a:p>
            <a:pPr marL="1293813" lvl="2" indent="-403225"/>
            <a:r>
              <a:rPr lang="en-US" altLang="en-US"/>
              <a:t>WHO should speak next … and …</a:t>
            </a:r>
          </a:p>
          <a:p>
            <a:pPr marL="1293813" lvl="2" indent="-403225"/>
            <a:r>
              <a:rPr lang="en-US" altLang="en-US"/>
              <a:t>WHEN they should speak</a:t>
            </a:r>
          </a:p>
        </p:txBody>
      </p:sp>
    </p:spTree>
    <p:extLst>
      <p:ext uri="{BB962C8B-B14F-4D97-AF65-F5344CB8AC3E}">
        <p14:creationId xmlns:p14="http://schemas.microsoft.com/office/powerpoint/2010/main" val="268347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B07181B-8F65-D44B-A35F-2CD1D1AD20DB}"/>
              </a:ext>
            </a:extLst>
          </p:cNvPr>
          <p:cNvSpPr>
            <a:spLocks noGrp="1" noChangeArrowheads="1"/>
          </p:cNvSpPr>
          <p:nvPr>
            <p:ph type="title"/>
          </p:nvPr>
        </p:nvSpPr>
        <p:spPr>
          <a:xfrm>
            <a:off x="1585008" y="412750"/>
            <a:ext cx="8473393" cy="1412875"/>
          </a:xfrm>
        </p:spPr>
        <p:txBody>
          <a:bodyPr/>
          <a:lstStyle/>
          <a:p>
            <a:r>
              <a:rPr lang="en-US" altLang="en-US" dirty="0"/>
              <a:t>What Makes Discourse Different?</a:t>
            </a:r>
          </a:p>
        </p:txBody>
      </p:sp>
      <p:sp>
        <p:nvSpPr>
          <p:cNvPr id="88067" name="Rectangle 3">
            <a:extLst>
              <a:ext uri="{FF2B5EF4-FFF2-40B4-BE49-F238E27FC236}">
                <a16:creationId xmlns:a16="http://schemas.microsoft.com/office/drawing/2014/main" id="{1B149D1F-D72F-924A-8A00-393F7A9AA040}"/>
              </a:ext>
            </a:extLst>
          </p:cNvPr>
          <p:cNvSpPr>
            <a:spLocks noGrp="1" noChangeArrowheads="1"/>
          </p:cNvSpPr>
          <p:nvPr>
            <p:ph type="body" idx="1"/>
          </p:nvPr>
        </p:nvSpPr>
        <p:spPr/>
        <p:txBody>
          <a:bodyPr/>
          <a:lstStyle/>
          <a:p>
            <a:pPr marL="609600" indent="-609600"/>
            <a:r>
              <a:rPr lang="en-US" altLang="en-US"/>
              <a:t>Property #1: Turns and utterances</a:t>
            </a:r>
          </a:p>
          <a:p>
            <a:pPr marL="982663" lvl="1" indent="-533400"/>
            <a:r>
              <a:rPr lang="en-US" altLang="en-US"/>
              <a:t>Conversational Analysis (CA)</a:t>
            </a:r>
          </a:p>
          <a:p>
            <a:pPr marL="1347788" lvl="2" indent="-457200"/>
            <a:r>
              <a:rPr lang="en-US" altLang="en-US"/>
              <a:t>Sacks et al. (1974) argued that turn-taking behavior is governed by a set of rules</a:t>
            </a:r>
          </a:p>
          <a:p>
            <a:pPr marL="1681163" lvl="3" indent="-385763"/>
            <a:r>
              <a:rPr lang="en-US" altLang="en-US"/>
              <a:t>At each TRP (transition-relevance place) …</a:t>
            </a:r>
          </a:p>
          <a:p>
            <a:pPr marL="2070100" lvl="4" indent="-387350">
              <a:buFont typeface="Wingdings" pitchFamily="2" charset="2"/>
              <a:buAutoNum type="alphaUcPeriod"/>
            </a:pPr>
            <a:r>
              <a:rPr lang="en-US" altLang="en-US"/>
              <a:t>If current speaker selects Speaker A as the next speaker, then Speaker A must speak next</a:t>
            </a:r>
          </a:p>
          <a:p>
            <a:pPr marL="2070100" lvl="4" indent="-387350">
              <a:buFont typeface="Wingdings" pitchFamily="2" charset="2"/>
              <a:buAutoNum type="alphaUcPeriod"/>
            </a:pPr>
            <a:r>
              <a:rPr lang="en-US" altLang="en-US"/>
              <a:t>If no speaker selected, any other may take turn</a:t>
            </a:r>
          </a:p>
          <a:p>
            <a:pPr marL="2070100" lvl="4" indent="-387350">
              <a:buFont typeface="Wingdings" pitchFamily="2" charset="2"/>
              <a:buAutoNum type="alphaUcPeriod"/>
            </a:pPr>
            <a:r>
              <a:rPr lang="en-US" altLang="en-US"/>
              <a:t>If no one else takes the turn, the current speaker may take the next turn</a:t>
            </a:r>
          </a:p>
        </p:txBody>
      </p:sp>
    </p:spTree>
    <p:extLst>
      <p:ext uri="{BB962C8B-B14F-4D97-AF65-F5344CB8AC3E}">
        <p14:creationId xmlns:p14="http://schemas.microsoft.com/office/powerpoint/2010/main" val="294301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DF4399B-6D35-F649-B66D-C3DC08AE2268}"/>
              </a:ext>
            </a:extLst>
          </p:cNvPr>
          <p:cNvSpPr>
            <a:spLocks noGrp="1" noChangeArrowheads="1"/>
          </p:cNvSpPr>
          <p:nvPr>
            <p:ph type="title"/>
          </p:nvPr>
        </p:nvSpPr>
        <p:spPr>
          <a:xfrm>
            <a:off x="1214893" y="466954"/>
            <a:ext cx="8865279" cy="1412875"/>
          </a:xfrm>
        </p:spPr>
        <p:txBody>
          <a:bodyPr/>
          <a:lstStyle/>
          <a:p>
            <a:r>
              <a:rPr lang="en-US" altLang="en-US" dirty="0"/>
              <a:t>What Makes Discourse Different?</a:t>
            </a:r>
          </a:p>
        </p:txBody>
      </p:sp>
      <p:sp>
        <p:nvSpPr>
          <p:cNvPr id="89091" name="Rectangle 3">
            <a:extLst>
              <a:ext uri="{FF2B5EF4-FFF2-40B4-BE49-F238E27FC236}">
                <a16:creationId xmlns:a16="http://schemas.microsoft.com/office/drawing/2014/main" id="{909D6E9A-677E-2F41-8004-3ED4731A97E9}"/>
              </a:ext>
            </a:extLst>
          </p:cNvPr>
          <p:cNvSpPr>
            <a:spLocks noGrp="1" noChangeArrowheads="1"/>
          </p:cNvSpPr>
          <p:nvPr>
            <p:ph type="body" idx="1"/>
          </p:nvPr>
        </p:nvSpPr>
        <p:spPr>
          <a:xfrm>
            <a:off x="2473326" y="1981200"/>
            <a:ext cx="7813675" cy="4114800"/>
          </a:xfrm>
        </p:spPr>
        <p:txBody>
          <a:bodyPr/>
          <a:lstStyle/>
          <a:p>
            <a:pPr marL="447675" indent="-447675"/>
            <a:r>
              <a:rPr lang="en-US" altLang="en-US"/>
              <a:t>Property #1: Turns and utterances</a:t>
            </a:r>
          </a:p>
          <a:p>
            <a:pPr marL="889000" lvl="1" indent="-439738"/>
            <a:r>
              <a:rPr lang="en-US" altLang="en-US"/>
              <a:t>Implications of Sacks’ rules</a:t>
            </a:r>
          </a:p>
          <a:p>
            <a:pPr marL="1293813" lvl="2" indent="-403225"/>
            <a:r>
              <a:rPr lang="en-US" altLang="en-US"/>
              <a:t>Adjacency pairs</a:t>
            </a:r>
          </a:p>
          <a:p>
            <a:pPr marL="1681163" lvl="3" indent="-385763"/>
            <a:r>
              <a:rPr lang="en-US" altLang="en-US"/>
              <a:t>Question-answer … Request-grant … etc.</a:t>
            </a:r>
          </a:p>
          <a:p>
            <a:pPr marL="1293813" lvl="2" indent="-403225"/>
            <a:r>
              <a:rPr lang="en-US" altLang="en-US"/>
              <a:t>Interpreting silence</a:t>
            </a:r>
          </a:p>
          <a:p>
            <a:pPr marL="1681163" lvl="3" indent="-385763"/>
            <a:r>
              <a:rPr lang="en-US" altLang="en-US"/>
              <a:t>Refusal to respond?  A “dispreferred” response?</a:t>
            </a:r>
          </a:p>
          <a:p>
            <a:pPr marL="1293813" lvl="2" indent="-403225"/>
            <a:r>
              <a:rPr lang="en-US" altLang="en-US"/>
              <a:t>TRPs generally at utterance boundaries</a:t>
            </a:r>
          </a:p>
          <a:p>
            <a:pPr marL="1681163" lvl="3" indent="-385763"/>
            <a:r>
              <a:rPr lang="en-US" altLang="en-US"/>
              <a:t>Utterance boundary detection critically important</a:t>
            </a:r>
          </a:p>
          <a:p>
            <a:pPr marL="1681163" lvl="3" indent="-385763"/>
            <a:r>
              <a:rPr lang="en-US" altLang="en-US"/>
              <a:t>Current boundary algorithms based on: Cue words, N-gram word or POS sequences, and prosody</a:t>
            </a:r>
          </a:p>
        </p:txBody>
      </p:sp>
    </p:spTree>
    <p:extLst>
      <p:ext uri="{BB962C8B-B14F-4D97-AF65-F5344CB8AC3E}">
        <p14:creationId xmlns:p14="http://schemas.microsoft.com/office/powerpoint/2010/main" val="418908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2677CD0-1CB5-534B-849C-17EB3A5EDC64}"/>
              </a:ext>
            </a:extLst>
          </p:cNvPr>
          <p:cNvSpPr>
            <a:spLocks noGrp="1" noChangeArrowheads="1"/>
          </p:cNvSpPr>
          <p:nvPr>
            <p:ph type="title"/>
          </p:nvPr>
        </p:nvSpPr>
        <p:spPr>
          <a:xfrm>
            <a:off x="1143000" y="412750"/>
            <a:ext cx="9906000" cy="1412875"/>
          </a:xfrm>
        </p:spPr>
        <p:txBody>
          <a:bodyPr/>
          <a:lstStyle/>
          <a:p>
            <a:r>
              <a:rPr lang="en-US" altLang="en-US" dirty="0"/>
              <a:t>What Makes Discourse Different?</a:t>
            </a:r>
          </a:p>
        </p:txBody>
      </p:sp>
      <p:sp>
        <p:nvSpPr>
          <p:cNvPr id="90115" name="Rectangle 3">
            <a:extLst>
              <a:ext uri="{FF2B5EF4-FFF2-40B4-BE49-F238E27FC236}">
                <a16:creationId xmlns:a16="http://schemas.microsoft.com/office/drawing/2014/main" id="{92E6B222-BE9A-F54D-B297-7E9F4743A37B}"/>
              </a:ext>
            </a:extLst>
          </p:cNvPr>
          <p:cNvSpPr>
            <a:spLocks noGrp="1" noChangeArrowheads="1"/>
          </p:cNvSpPr>
          <p:nvPr>
            <p:ph type="body" idx="1"/>
          </p:nvPr>
        </p:nvSpPr>
        <p:spPr/>
        <p:txBody>
          <a:bodyPr/>
          <a:lstStyle/>
          <a:p>
            <a:r>
              <a:rPr lang="en-US" altLang="en-US"/>
              <a:t>Property #2: Grounding</a:t>
            </a:r>
          </a:p>
          <a:p>
            <a:pPr lvl="1"/>
            <a:r>
              <a:rPr lang="en-US" altLang="en-US"/>
              <a:t>Dialogue is a collective act requiring “common ground” (Stalnaker, 1978)</a:t>
            </a:r>
          </a:p>
          <a:p>
            <a:pPr lvl="2"/>
            <a:r>
              <a:rPr lang="en-US" altLang="en-US"/>
              <a:t>Listener must acknowledge (ground) the speaker’s utterances</a:t>
            </a:r>
          </a:p>
          <a:p>
            <a:pPr lvl="2"/>
            <a:r>
              <a:rPr lang="en-US" altLang="en-US"/>
              <a:t>Achieved through “backchanneling”</a:t>
            </a:r>
          </a:p>
          <a:p>
            <a:pPr lvl="2"/>
            <a:r>
              <a:rPr lang="en-US" altLang="en-US"/>
              <a:t>Listener indicates problems by issuing a “request for repair”</a:t>
            </a:r>
          </a:p>
        </p:txBody>
      </p:sp>
    </p:spTree>
    <p:extLst>
      <p:ext uri="{BB962C8B-B14F-4D97-AF65-F5344CB8AC3E}">
        <p14:creationId xmlns:p14="http://schemas.microsoft.com/office/powerpoint/2010/main" val="357734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3F965A6-16B2-7342-9E4D-D72FB5A21FA6}"/>
              </a:ext>
            </a:extLst>
          </p:cNvPr>
          <p:cNvSpPr>
            <a:spLocks noGrp="1" noChangeArrowheads="1"/>
          </p:cNvSpPr>
          <p:nvPr>
            <p:ph type="title"/>
          </p:nvPr>
        </p:nvSpPr>
        <p:spPr>
          <a:xfrm>
            <a:off x="1023257" y="499610"/>
            <a:ext cx="8926287" cy="1412875"/>
          </a:xfrm>
        </p:spPr>
        <p:txBody>
          <a:bodyPr/>
          <a:lstStyle/>
          <a:p>
            <a:r>
              <a:rPr lang="en-US" altLang="en-US" dirty="0"/>
              <a:t>What Makes Discourse Different?</a:t>
            </a:r>
          </a:p>
        </p:txBody>
      </p:sp>
      <p:sp>
        <p:nvSpPr>
          <p:cNvPr id="91139" name="Rectangle 3">
            <a:extLst>
              <a:ext uri="{FF2B5EF4-FFF2-40B4-BE49-F238E27FC236}">
                <a16:creationId xmlns:a16="http://schemas.microsoft.com/office/drawing/2014/main" id="{C993FA0E-E4D2-154C-8502-6248DE07C22D}"/>
              </a:ext>
            </a:extLst>
          </p:cNvPr>
          <p:cNvSpPr>
            <a:spLocks noGrp="1" noChangeArrowheads="1"/>
          </p:cNvSpPr>
          <p:nvPr>
            <p:ph type="body" idx="1"/>
          </p:nvPr>
        </p:nvSpPr>
        <p:spPr/>
        <p:txBody>
          <a:bodyPr/>
          <a:lstStyle/>
          <a:p>
            <a:r>
              <a:rPr lang="en-US" altLang="en-US"/>
              <a:t>Property #3: Implicature</a:t>
            </a:r>
          </a:p>
          <a:p>
            <a:pPr lvl="1"/>
            <a:r>
              <a:rPr lang="en-US" altLang="en-US"/>
              <a:t>Interpretation of an utterance relies on more than just the literal meanings</a:t>
            </a:r>
          </a:p>
          <a:p>
            <a:pPr lvl="1"/>
            <a:r>
              <a:rPr lang="en-US" altLang="en-US"/>
              <a:t>Grice (1975, 1978) </a:t>
            </a:r>
          </a:p>
          <a:p>
            <a:pPr lvl="2"/>
            <a:r>
              <a:rPr lang="en-US" altLang="en-US"/>
              <a:t>Theory of Conversational Implicature</a:t>
            </a:r>
          </a:p>
          <a:p>
            <a:pPr lvl="2"/>
            <a:r>
              <a:rPr lang="en-US" altLang="en-US"/>
              <a:t>Proposed that what enables listeners to draw inferences are guided by a set of maxims (heuristics for interpretations)</a:t>
            </a:r>
          </a:p>
        </p:txBody>
      </p:sp>
    </p:spTree>
    <p:extLst>
      <p:ext uri="{BB962C8B-B14F-4D97-AF65-F5344CB8AC3E}">
        <p14:creationId xmlns:p14="http://schemas.microsoft.com/office/powerpoint/2010/main" val="45016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D389E98-ACD9-FE4A-B71E-863CAE24CCED}"/>
              </a:ext>
            </a:extLst>
          </p:cNvPr>
          <p:cNvSpPr>
            <a:spLocks noGrp="1" noChangeArrowheads="1"/>
          </p:cNvSpPr>
          <p:nvPr>
            <p:ph type="title"/>
          </p:nvPr>
        </p:nvSpPr>
        <p:spPr>
          <a:xfrm>
            <a:off x="1023257" y="303668"/>
            <a:ext cx="8686801" cy="1412875"/>
          </a:xfrm>
        </p:spPr>
        <p:txBody>
          <a:bodyPr/>
          <a:lstStyle/>
          <a:p>
            <a:r>
              <a:rPr lang="en-US" altLang="en-US" dirty="0"/>
              <a:t>What Makes Discourse Different?</a:t>
            </a:r>
          </a:p>
        </p:txBody>
      </p:sp>
      <p:sp>
        <p:nvSpPr>
          <p:cNvPr id="92163" name="Rectangle 3">
            <a:extLst>
              <a:ext uri="{FF2B5EF4-FFF2-40B4-BE49-F238E27FC236}">
                <a16:creationId xmlns:a16="http://schemas.microsoft.com/office/drawing/2014/main" id="{0F682901-2627-534C-85DC-D3E56E0BD2C6}"/>
              </a:ext>
            </a:extLst>
          </p:cNvPr>
          <p:cNvSpPr>
            <a:spLocks noGrp="1" noChangeArrowheads="1"/>
          </p:cNvSpPr>
          <p:nvPr>
            <p:ph type="body" idx="1"/>
          </p:nvPr>
        </p:nvSpPr>
        <p:spPr/>
        <p:txBody>
          <a:bodyPr/>
          <a:lstStyle/>
          <a:p>
            <a:pPr marL="447675" indent="-447675"/>
            <a:r>
              <a:rPr lang="en-US" altLang="en-US"/>
              <a:t>Property #3: Implicature</a:t>
            </a:r>
          </a:p>
          <a:p>
            <a:pPr marL="889000" lvl="1" indent="-439738"/>
            <a:r>
              <a:rPr lang="en-US" altLang="en-US"/>
              <a:t>Grice’s Maxims (1975, 1978) </a:t>
            </a:r>
          </a:p>
          <a:p>
            <a:pPr marL="1293813" lvl="2" indent="-403225"/>
            <a:r>
              <a:rPr lang="en-US" altLang="en-US"/>
              <a:t>Maxim of Quantity</a:t>
            </a:r>
          </a:p>
          <a:p>
            <a:pPr marL="1681163" lvl="3" indent="-385763"/>
            <a:r>
              <a:rPr lang="en-US" altLang="en-US"/>
              <a:t>Be exactly as informative as is required</a:t>
            </a:r>
          </a:p>
          <a:p>
            <a:pPr marL="1293813" lvl="2" indent="-403225"/>
            <a:r>
              <a:rPr lang="en-US" altLang="en-US"/>
              <a:t>Maxim of Quality</a:t>
            </a:r>
          </a:p>
          <a:p>
            <a:pPr marL="1681163" lvl="3" indent="-385763"/>
            <a:r>
              <a:rPr lang="en-US" altLang="en-US"/>
              <a:t>Try to make your contribution one that is true</a:t>
            </a:r>
          </a:p>
          <a:p>
            <a:pPr marL="1293813" lvl="2" indent="-403225"/>
            <a:r>
              <a:rPr lang="en-US" altLang="en-US"/>
              <a:t>Maxim of Relevance</a:t>
            </a:r>
          </a:p>
          <a:p>
            <a:pPr marL="1681163" lvl="3" indent="-385763"/>
            <a:r>
              <a:rPr lang="en-US" altLang="en-US"/>
              <a:t>Be relevant</a:t>
            </a:r>
          </a:p>
          <a:p>
            <a:pPr marL="1293813" lvl="2" indent="-403225"/>
            <a:r>
              <a:rPr lang="en-US" altLang="en-US"/>
              <a:t>Maxim of Manner</a:t>
            </a:r>
          </a:p>
          <a:p>
            <a:pPr marL="1681163" lvl="3" indent="-385763"/>
            <a:r>
              <a:rPr lang="en-US" altLang="en-US"/>
              <a:t>Be perspicuous  (Avoid obscurity &amp; ambiguity)</a:t>
            </a:r>
          </a:p>
        </p:txBody>
      </p:sp>
    </p:spTree>
    <p:extLst>
      <p:ext uri="{BB962C8B-B14F-4D97-AF65-F5344CB8AC3E}">
        <p14:creationId xmlns:p14="http://schemas.microsoft.com/office/powerpoint/2010/main" val="258168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C728A2F3-515B-154D-BB8E-6ABC62ABBC9D}"/>
              </a:ext>
            </a:extLst>
          </p:cNvPr>
          <p:cNvSpPr>
            <a:spLocks noGrp="1" noChangeArrowheads="1"/>
          </p:cNvSpPr>
          <p:nvPr>
            <p:ph type="subTitle" idx="1"/>
          </p:nvPr>
        </p:nvSpPr>
        <p:spPr>
          <a:xfrm>
            <a:off x="1371600" y="1861457"/>
            <a:ext cx="8229600" cy="4767943"/>
          </a:xfrm>
        </p:spPr>
        <p:txBody>
          <a:bodyPr/>
          <a:lstStyle/>
          <a:p>
            <a:pPr algn="l"/>
            <a:r>
              <a:rPr lang="en-US" altLang="en-US" sz="2100" dirty="0"/>
              <a:t>Argues that truth conditions are not central to language understanding. Utterances do not only say things, they do things.</a:t>
            </a:r>
          </a:p>
          <a:p>
            <a:pPr marL="742950" lvl="1" indent="-285750" algn="l">
              <a:buFont typeface="Arial" panose="020B0604020202020204" pitchFamily="34" charset="0"/>
              <a:buChar char="•"/>
            </a:pPr>
            <a:r>
              <a:rPr lang="en-US" altLang="en-US" sz="1800" dirty="0"/>
              <a:t>Distinction between constatives and performatives.</a:t>
            </a:r>
          </a:p>
          <a:p>
            <a:pPr marL="742950" lvl="1" indent="-285750" algn="l">
              <a:buFont typeface="Arial" panose="020B0604020202020204" pitchFamily="34" charset="0"/>
              <a:buChar char="•"/>
            </a:pPr>
            <a:r>
              <a:rPr lang="en-US" altLang="en-US" sz="1800" dirty="0"/>
              <a:t>Performatives cannot be false, but they can fail to do things. </a:t>
            </a:r>
          </a:p>
          <a:p>
            <a:pPr marL="742950" lvl="1" indent="-285750" algn="l">
              <a:buFont typeface="Arial" panose="020B0604020202020204" pitchFamily="34" charset="0"/>
              <a:buChar char="•"/>
            </a:pPr>
            <a:r>
              <a:rPr lang="en-US" altLang="en-US" sz="1800" dirty="0"/>
              <a:t>Performatives are not a special class of sentences. Some sentences are explicitly performatives, others can be implicitly.</a:t>
            </a:r>
          </a:p>
          <a:p>
            <a:pPr marL="742950" lvl="1" indent="-285750" algn="l">
              <a:buFont typeface="Arial" panose="020B0604020202020204" pitchFamily="34" charset="0"/>
              <a:buChar char="•"/>
            </a:pPr>
            <a:r>
              <a:rPr lang="en-US" altLang="en-US" sz="1800" dirty="0"/>
              <a:t>The performative/constative distinction does not really exist. Rather, they are special cases of a set of illocutionary acts. </a:t>
            </a:r>
          </a:p>
          <a:p>
            <a:pPr algn="l"/>
            <a:endParaRPr lang="en-US" altLang="en-US" dirty="0"/>
          </a:p>
        </p:txBody>
      </p:sp>
      <p:sp>
        <p:nvSpPr>
          <p:cNvPr id="93189" name="Rectangle 5">
            <a:extLst>
              <a:ext uri="{FF2B5EF4-FFF2-40B4-BE49-F238E27FC236}">
                <a16:creationId xmlns:a16="http://schemas.microsoft.com/office/drawing/2014/main" id="{9D96498F-5731-774A-A9CD-7097FF1F65EE}"/>
              </a:ext>
            </a:extLst>
          </p:cNvPr>
          <p:cNvSpPr>
            <a:spLocks noChangeArrowheads="1"/>
          </p:cNvSpPr>
          <p:nvPr/>
        </p:nvSpPr>
        <p:spPr bwMode="auto">
          <a:xfrm>
            <a:off x="2819401" y="666750"/>
            <a:ext cx="625951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solidFill>
                  <a:srgbClr val="FF0000"/>
                </a:solidFill>
                <a:latin typeface="Tahoma" panose="020B0604030504040204" pitchFamily="34" charset="0"/>
                <a:cs typeface="Arial" panose="020B0604020202020204" pitchFamily="34" charset="0"/>
              </a:rPr>
              <a:t>Austin’s Speech Act Theory</a:t>
            </a:r>
          </a:p>
        </p:txBody>
      </p:sp>
    </p:spTree>
    <p:extLst>
      <p:ext uri="{BB962C8B-B14F-4D97-AF65-F5344CB8AC3E}">
        <p14:creationId xmlns:p14="http://schemas.microsoft.com/office/powerpoint/2010/main" val="399140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F302491-7E21-9642-90B2-B89CB5C07A57}"/>
              </a:ext>
            </a:extLst>
          </p:cNvPr>
          <p:cNvSpPr>
            <a:spLocks noGrp="1" noChangeArrowheads="1"/>
          </p:cNvSpPr>
          <p:nvPr>
            <p:ph type="title"/>
          </p:nvPr>
        </p:nvSpPr>
        <p:spPr/>
        <p:txBody>
          <a:bodyPr/>
          <a:lstStyle/>
          <a:p>
            <a:r>
              <a:rPr lang="en-US" altLang="en-US"/>
              <a:t>Speech Acts</a:t>
            </a:r>
          </a:p>
        </p:txBody>
      </p:sp>
      <p:sp>
        <p:nvSpPr>
          <p:cNvPr id="94211" name="Rectangle 3">
            <a:extLst>
              <a:ext uri="{FF2B5EF4-FFF2-40B4-BE49-F238E27FC236}">
                <a16:creationId xmlns:a16="http://schemas.microsoft.com/office/drawing/2014/main" id="{066FC24B-0496-874B-B98D-5F8F17A52A8B}"/>
              </a:ext>
            </a:extLst>
          </p:cNvPr>
          <p:cNvSpPr>
            <a:spLocks noGrp="1" noChangeArrowheads="1"/>
          </p:cNvSpPr>
          <p:nvPr>
            <p:ph type="body" idx="1"/>
          </p:nvPr>
        </p:nvSpPr>
        <p:spPr>
          <a:xfrm>
            <a:off x="2473326" y="1981200"/>
            <a:ext cx="7813675" cy="4114800"/>
          </a:xfrm>
        </p:spPr>
        <p:txBody>
          <a:bodyPr/>
          <a:lstStyle/>
          <a:p>
            <a:pPr marL="447675" indent="-447675">
              <a:tabLst>
                <a:tab pos="3884613" algn="l"/>
              </a:tabLst>
            </a:pPr>
            <a:r>
              <a:rPr lang="en-US" altLang="en-US"/>
              <a:t>Austin (1962)</a:t>
            </a:r>
          </a:p>
          <a:p>
            <a:pPr marL="889000" lvl="1" indent="-439738">
              <a:tabLst>
                <a:tab pos="3884613" algn="l"/>
              </a:tabLst>
            </a:pPr>
            <a:r>
              <a:rPr lang="en-US" altLang="en-US"/>
              <a:t>An utterance in dialogue is an ACTION</a:t>
            </a:r>
          </a:p>
          <a:p>
            <a:pPr marL="889000" lvl="1" indent="-439738">
              <a:tabLst>
                <a:tab pos="3884613" algn="l"/>
              </a:tabLst>
            </a:pPr>
            <a:r>
              <a:rPr lang="en-US" altLang="en-US"/>
              <a:t>Speech acts</a:t>
            </a:r>
          </a:p>
          <a:p>
            <a:pPr marL="1293813" lvl="2" indent="-403225">
              <a:tabLst>
                <a:tab pos="3884613" algn="l"/>
              </a:tabLst>
            </a:pPr>
            <a:r>
              <a:rPr lang="en-US" altLang="en-US"/>
              <a:t>Performative sentences uttered by an authority (they change the state of the world)</a:t>
            </a:r>
          </a:p>
          <a:p>
            <a:pPr marL="889000" lvl="1" indent="-439738">
              <a:tabLst>
                <a:tab pos="3884613" algn="l"/>
              </a:tabLst>
            </a:pPr>
            <a:r>
              <a:rPr lang="en-US" altLang="en-US"/>
              <a:t>Any sentence in real speech contains</a:t>
            </a:r>
          </a:p>
          <a:p>
            <a:pPr marL="1293813" lvl="2" indent="-403225">
              <a:tabLst>
                <a:tab pos="3884613" algn="l"/>
              </a:tabLst>
            </a:pPr>
            <a:r>
              <a:rPr lang="en-US" altLang="en-US"/>
              <a:t>Locutionary act	</a:t>
            </a:r>
            <a:r>
              <a:rPr lang="en-US" altLang="en-US" sz="1800"/>
              <a:t>– utterance with particular meaning</a:t>
            </a:r>
          </a:p>
          <a:p>
            <a:pPr marL="1293813" lvl="2" indent="-403225">
              <a:tabLst>
                <a:tab pos="3884613" algn="l"/>
              </a:tabLst>
            </a:pPr>
            <a:r>
              <a:rPr lang="en-US" altLang="en-US"/>
              <a:t>Illocutionary act	</a:t>
            </a:r>
            <a:r>
              <a:rPr lang="en-US" altLang="en-US" sz="1800"/>
              <a:t>– asking, answering, promising, etc.</a:t>
            </a:r>
            <a:endParaRPr lang="en-US" altLang="en-US"/>
          </a:p>
          <a:p>
            <a:pPr marL="1293813" lvl="2" indent="-403225">
              <a:tabLst>
                <a:tab pos="3884613" algn="l"/>
              </a:tabLst>
            </a:pPr>
            <a:r>
              <a:rPr lang="en-US" altLang="en-US"/>
              <a:t>Perlocutionary act	</a:t>
            </a:r>
            <a:r>
              <a:rPr lang="en-US" altLang="en-US" sz="1800"/>
              <a:t>– effect upon feelings, thoughts, etc.</a:t>
            </a:r>
          </a:p>
        </p:txBody>
      </p:sp>
    </p:spTree>
    <p:extLst>
      <p:ext uri="{BB962C8B-B14F-4D97-AF65-F5344CB8AC3E}">
        <p14:creationId xmlns:p14="http://schemas.microsoft.com/office/powerpoint/2010/main" val="135484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59FFDB5-DE04-684C-B318-DE1079B7FBF7}"/>
              </a:ext>
            </a:extLst>
          </p:cNvPr>
          <p:cNvSpPr>
            <a:spLocks noGrp="1" noChangeArrowheads="1"/>
          </p:cNvSpPr>
          <p:nvPr>
            <p:ph type="title"/>
          </p:nvPr>
        </p:nvSpPr>
        <p:spPr/>
        <p:txBody>
          <a:bodyPr/>
          <a:lstStyle/>
          <a:p>
            <a:r>
              <a:rPr lang="en-US" altLang="en-US"/>
              <a:t>Speech Acts</a:t>
            </a:r>
          </a:p>
        </p:txBody>
      </p:sp>
      <p:sp>
        <p:nvSpPr>
          <p:cNvPr id="95235" name="Rectangle 3">
            <a:extLst>
              <a:ext uri="{FF2B5EF4-FFF2-40B4-BE49-F238E27FC236}">
                <a16:creationId xmlns:a16="http://schemas.microsoft.com/office/drawing/2014/main" id="{16250AEF-BE7D-7847-B528-A701AF227273}"/>
              </a:ext>
            </a:extLst>
          </p:cNvPr>
          <p:cNvSpPr>
            <a:spLocks noGrp="1" noChangeArrowheads="1"/>
          </p:cNvSpPr>
          <p:nvPr>
            <p:ph type="body" idx="1"/>
          </p:nvPr>
        </p:nvSpPr>
        <p:spPr>
          <a:xfrm>
            <a:off x="1981200" y="1981200"/>
            <a:ext cx="8147050" cy="3886200"/>
          </a:xfrm>
        </p:spPr>
        <p:txBody>
          <a:bodyPr/>
          <a:lstStyle/>
          <a:p>
            <a:pPr marL="447675" indent="-447675">
              <a:tabLst>
                <a:tab pos="3317875" algn="l"/>
              </a:tabLst>
            </a:pPr>
            <a:r>
              <a:rPr lang="en-US" altLang="en-US"/>
              <a:t>Searle (1975)</a:t>
            </a:r>
          </a:p>
          <a:p>
            <a:pPr marL="889000" lvl="1" indent="-439738">
              <a:tabLst>
                <a:tab pos="3317875" algn="l"/>
              </a:tabLst>
            </a:pPr>
            <a:r>
              <a:rPr lang="en-US" altLang="en-US"/>
              <a:t>All speech acts classified as</a:t>
            </a:r>
          </a:p>
          <a:p>
            <a:pPr marL="1293813" lvl="2" indent="-403225">
              <a:tabLst>
                <a:tab pos="3317875" algn="l"/>
              </a:tabLst>
            </a:pPr>
            <a:r>
              <a:rPr lang="en-US" altLang="en-US"/>
              <a:t>Assertives	</a:t>
            </a:r>
            <a:r>
              <a:rPr lang="en-US" altLang="en-US" sz="1800"/>
              <a:t>– suggesting, boasting, concluding, etc.</a:t>
            </a:r>
          </a:p>
          <a:p>
            <a:pPr marL="1293813" lvl="2" indent="-403225">
              <a:tabLst>
                <a:tab pos="3317875" algn="l"/>
              </a:tabLst>
            </a:pPr>
            <a:r>
              <a:rPr lang="en-US" altLang="en-US"/>
              <a:t>Directives	</a:t>
            </a:r>
            <a:r>
              <a:rPr lang="en-US" altLang="en-US" sz="1800"/>
              <a:t>– asking, ordering, inviting, etc.</a:t>
            </a:r>
            <a:endParaRPr lang="en-US" altLang="en-US"/>
          </a:p>
          <a:p>
            <a:pPr marL="1293813" lvl="2" indent="-403225">
              <a:tabLst>
                <a:tab pos="3317875" algn="l"/>
              </a:tabLst>
            </a:pPr>
            <a:r>
              <a:rPr lang="en-US" altLang="en-US"/>
              <a:t>Commissives	</a:t>
            </a:r>
            <a:r>
              <a:rPr lang="en-US" altLang="en-US" sz="1800"/>
              <a:t>– promising, planning, vowing, etc.</a:t>
            </a:r>
          </a:p>
          <a:p>
            <a:pPr marL="1293813" lvl="2" indent="-403225">
              <a:tabLst>
                <a:tab pos="3317875" algn="l"/>
              </a:tabLst>
            </a:pPr>
            <a:r>
              <a:rPr lang="en-US" altLang="en-US"/>
              <a:t>Expressives	</a:t>
            </a:r>
            <a:r>
              <a:rPr lang="en-US" altLang="en-US" sz="1800"/>
              <a:t>– thanking, apologizing, deploring, etc.</a:t>
            </a:r>
          </a:p>
          <a:p>
            <a:pPr marL="1293813" lvl="2" indent="-403225">
              <a:tabLst>
                <a:tab pos="3317875" algn="l"/>
              </a:tabLst>
            </a:pPr>
            <a:r>
              <a:rPr lang="en-US" altLang="en-US"/>
              <a:t>Declarations	</a:t>
            </a:r>
            <a:r>
              <a:rPr lang="en-US" altLang="en-US" sz="1800"/>
              <a:t>– performatives (state-changing)</a:t>
            </a:r>
            <a:endParaRPr lang="en-US" altLang="en-US"/>
          </a:p>
        </p:txBody>
      </p:sp>
    </p:spTree>
    <p:extLst>
      <p:ext uri="{BB962C8B-B14F-4D97-AF65-F5344CB8AC3E}">
        <p14:creationId xmlns:p14="http://schemas.microsoft.com/office/powerpoint/2010/main" val="61032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24B493D6-73D0-894F-BA3C-CC49A5DF85D8}"/>
              </a:ext>
            </a:extLst>
          </p:cNvPr>
          <p:cNvSpPr>
            <a:spLocks noGrp="1" noChangeArrowheads="1"/>
          </p:cNvSpPr>
          <p:nvPr>
            <p:ph type="title"/>
          </p:nvPr>
        </p:nvSpPr>
        <p:spPr/>
        <p:txBody>
          <a:bodyPr/>
          <a:lstStyle/>
          <a:p>
            <a:r>
              <a:rPr lang="en-US" altLang="en-US"/>
              <a:t>What is “discourse”?</a:t>
            </a:r>
          </a:p>
        </p:txBody>
      </p:sp>
      <p:sp>
        <p:nvSpPr>
          <p:cNvPr id="68611" name="Rectangle 3">
            <a:extLst>
              <a:ext uri="{FF2B5EF4-FFF2-40B4-BE49-F238E27FC236}">
                <a16:creationId xmlns:a16="http://schemas.microsoft.com/office/drawing/2014/main" id="{3D3582DA-13C5-E14B-949A-C42168836170}"/>
              </a:ext>
            </a:extLst>
          </p:cNvPr>
          <p:cNvSpPr>
            <a:spLocks noGrp="1" noChangeArrowheads="1"/>
          </p:cNvSpPr>
          <p:nvPr>
            <p:ph type="body" idx="1"/>
          </p:nvPr>
        </p:nvSpPr>
        <p:spPr/>
        <p:txBody>
          <a:bodyPr/>
          <a:lstStyle/>
          <a:p>
            <a:pPr>
              <a:lnSpc>
                <a:spcPct val="90000"/>
              </a:lnSpc>
            </a:pPr>
            <a:r>
              <a:rPr lang="en-US" altLang="zh-TW" sz="2400" u="sng">
                <a:ea typeface="新細明體" panose="02020500000000000000" pitchFamily="18" charset="-120"/>
              </a:rPr>
              <a:t>Discourse is:</a:t>
            </a:r>
          </a:p>
          <a:p>
            <a:pPr>
              <a:lnSpc>
                <a:spcPct val="90000"/>
              </a:lnSpc>
            </a:pPr>
            <a:r>
              <a:rPr lang="en-US" altLang="zh-TW" sz="2400">
                <a:ea typeface="新細明體" panose="02020500000000000000" pitchFamily="18" charset="-120"/>
              </a:rPr>
              <a:t>language above the sentence or </a:t>
            </a:r>
            <a:r>
              <a:rPr lang="en-US" altLang="zh-TW" sz="2400" u="sng">
                <a:ea typeface="新細明體" panose="02020500000000000000" pitchFamily="18" charset="-120"/>
              </a:rPr>
              <a:t>above the clause</a:t>
            </a:r>
            <a:r>
              <a:rPr lang="en-US" altLang="zh-TW" sz="2400">
                <a:ea typeface="新細明體" panose="02020500000000000000" pitchFamily="18" charset="-120"/>
              </a:rPr>
              <a:t> </a:t>
            </a:r>
          </a:p>
          <a:p>
            <a:pPr>
              <a:lnSpc>
                <a:spcPct val="90000"/>
              </a:lnSpc>
            </a:pPr>
            <a:r>
              <a:rPr lang="en-US" altLang="zh-TW" sz="2400">
                <a:ea typeface="新細明體" panose="02020500000000000000" pitchFamily="18" charset="-120"/>
              </a:rPr>
              <a:t>a continuous stretch of spoken language larger than a sentence, often constituting a </a:t>
            </a:r>
            <a:r>
              <a:rPr lang="en-US" altLang="zh-TW" sz="2400" u="sng">
                <a:ea typeface="新細明體" panose="02020500000000000000" pitchFamily="18" charset="-120"/>
              </a:rPr>
              <a:t>coherent</a:t>
            </a:r>
            <a:r>
              <a:rPr lang="en-US" altLang="zh-TW" sz="2400">
                <a:ea typeface="新細明體" panose="02020500000000000000" pitchFamily="18" charset="-120"/>
              </a:rPr>
              <a:t> unit </a:t>
            </a:r>
          </a:p>
          <a:p>
            <a:pPr>
              <a:lnSpc>
                <a:spcPct val="90000"/>
              </a:lnSpc>
            </a:pPr>
            <a:r>
              <a:rPr lang="en-US" altLang="zh-TW" sz="2400">
                <a:ea typeface="新細明體" panose="02020500000000000000" pitchFamily="18" charset="-120"/>
              </a:rPr>
              <a:t>a stretch of language perceived to be meaningful unified, and </a:t>
            </a:r>
            <a:r>
              <a:rPr lang="en-US" altLang="zh-TW" sz="2400" u="sng">
                <a:ea typeface="新細明體" panose="02020500000000000000" pitchFamily="18" charset="-120"/>
              </a:rPr>
              <a:t>purposive</a:t>
            </a:r>
            <a:r>
              <a:rPr lang="en-US" altLang="zh-TW" sz="2400">
                <a:ea typeface="新細明體" panose="02020500000000000000" pitchFamily="18" charset="-120"/>
              </a:rPr>
              <a:t>; </a:t>
            </a:r>
            <a:r>
              <a:rPr lang="en-US" altLang="zh-TW" sz="2400" u="sng">
                <a:ea typeface="新細明體" panose="02020500000000000000" pitchFamily="18" charset="-120"/>
              </a:rPr>
              <a:t>language in use</a:t>
            </a:r>
          </a:p>
          <a:p>
            <a:pPr>
              <a:lnSpc>
                <a:spcPct val="90000"/>
              </a:lnSpc>
            </a:pPr>
            <a:r>
              <a:rPr lang="en-US" altLang="zh-TW" sz="2400">
                <a:ea typeface="新細明體" panose="02020500000000000000" pitchFamily="18" charset="-120"/>
              </a:rPr>
              <a:t>(viewed) as </a:t>
            </a:r>
            <a:r>
              <a:rPr lang="en-US" altLang="zh-TW" sz="2400" u="sng">
                <a:ea typeface="新細明體" panose="02020500000000000000" pitchFamily="18" charset="-120"/>
              </a:rPr>
              <a:t>social practice</a:t>
            </a:r>
            <a:r>
              <a:rPr lang="en-US" altLang="zh-TW" sz="2400">
                <a:ea typeface="新細明體" panose="02020500000000000000" pitchFamily="18" charset="-120"/>
              </a:rPr>
              <a:t> determined by social structures</a:t>
            </a:r>
            <a:endParaRPr lang="en-US" altLang="en-US" sz="2400"/>
          </a:p>
        </p:txBody>
      </p:sp>
    </p:spTree>
    <p:extLst>
      <p:ext uri="{BB962C8B-B14F-4D97-AF65-F5344CB8AC3E}">
        <p14:creationId xmlns:p14="http://schemas.microsoft.com/office/powerpoint/2010/main" val="134461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4BDD922-090D-D549-A4B7-B23F99694423}"/>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24579" name="Rectangle 3">
            <a:extLst>
              <a:ext uri="{FF2B5EF4-FFF2-40B4-BE49-F238E27FC236}">
                <a16:creationId xmlns:a16="http://schemas.microsoft.com/office/drawing/2014/main" id="{C1BE1D01-8033-844F-AA7F-2204C2A997BE}"/>
              </a:ext>
            </a:extLst>
          </p:cNvPr>
          <p:cNvSpPr>
            <a:spLocks noGrp="1" noChangeArrowheads="1"/>
          </p:cNvSpPr>
          <p:nvPr>
            <p:ph type="body" idx="1"/>
          </p:nvPr>
        </p:nvSpPr>
        <p:spPr/>
        <p:txBody>
          <a:bodyPr/>
          <a:lstStyle/>
          <a:p>
            <a:pPr>
              <a:lnSpc>
                <a:spcPct val="90000"/>
              </a:lnSpc>
            </a:pPr>
            <a:r>
              <a:rPr lang="en-GB" altLang="en-US" sz="2400">
                <a:ea typeface="新細明體" panose="02020500000000000000" pitchFamily="18" charset="-120"/>
              </a:rPr>
              <a:t>Developed by two philosophers: </a:t>
            </a:r>
            <a:r>
              <a:rPr lang="en-GB" altLang="en-US" sz="2400" b="1">
                <a:ea typeface="新細明體" panose="02020500000000000000" pitchFamily="18" charset="-120"/>
              </a:rPr>
              <a:t>John Austin</a:t>
            </a:r>
            <a:r>
              <a:rPr lang="en-GB" altLang="en-US" sz="2400">
                <a:ea typeface="新細明體" panose="02020500000000000000" pitchFamily="18" charset="-120"/>
              </a:rPr>
              <a:t> and </a:t>
            </a:r>
            <a:r>
              <a:rPr lang="en-GB" altLang="en-US" sz="2400" b="1">
                <a:ea typeface="新細明體" panose="02020500000000000000" pitchFamily="18" charset="-120"/>
              </a:rPr>
              <a:t>John Searle;</a:t>
            </a:r>
          </a:p>
          <a:p>
            <a:pPr>
              <a:lnSpc>
                <a:spcPct val="90000"/>
              </a:lnSpc>
            </a:pPr>
            <a:r>
              <a:rPr lang="en-GB" altLang="en-US" sz="2400">
                <a:ea typeface="新細明體" panose="02020500000000000000" pitchFamily="18" charset="-120"/>
              </a:rPr>
              <a:t>Austin (“How to do things with words”): some sentences are used not just to state something, which is true or false:</a:t>
            </a:r>
          </a:p>
          <a:p>
            <a:pPr>
              <a:lnSpc>
                <a:spcPct val="90000"/>
              </a:lnSpc>
              <a:buFont typeface="Wingdings" pitchFamily="2" charset="2"/>
              <a:buNone/>
            </a:pPr>
            <a:r>
              <a:rPr lang="en-GB" altLang="en-US" sz="1800" u="sng">
                <a:ea typeface="新細明體" panose="02020500000000000000" pitchFamily="18" charset="-120"/>
              </a:rPr>
              <a:t>Example 1</a:t>
            </a:r>
            <a:endParaRPr lang="en-GB" altLang="en-US" sz="1800">
              <a:ea typeface="新細明體" panose="02020500000000000000" pitchFamily="18" charset="-120"/>
            </a:endParaRPr>
          </a:p>
          <a:p>
            <a:pPr>
              <a:lnSpc>
                <a:spcPct val="90000"/>
              </a:lnSpc>
              <a:buFont typeface="Wingdings" pitchFamily="2" charset="2"/>
              <a:buNone/>
            </a:pPr>
            <a:r>
              <a:rPr lang="en-GB" altLang="en-US" sz="1800">
                <a:ea typeface="新細明體" panose="02020500000000000000" pitchFamily="18" charset="-120"/>
              </a:rPr>
              <a:t>I apologize.</a:t>
            </a:r>
          </a:p>
          <a:p>
            <a:pPr>
              <a:lnSpc>
                <a:spcPct val="90000"/>
              </a:lnSpc>
              <a:buFont typeface="Wingdings" pitchFamily="2" charset="2"/>
              <a:buNone/>
            </a:pPr>
            <a:r>
              <a:rPr lang="en-GB" altLang="en-US" sz="1800">
                <a:ea typeface="新細明體" panose="02020500000000000000" pitchFamily="18" charset="-120"/>
              </a:rPr>
              <a:t>I declare the meeting open.</a:t>
            </a:r>
          </a:p>
          <a:p>
            <a:pPr>
              <a:lnSpc>
                <a:spcPct val="90000"/>
              </a:lnSpc>
            </a:pPr>
            <a:r>
              <a:rPr lang="en-GB" altLang="en-US" sz="2400">
                <a:ea typeface="新細明體" panose="02020500000000000000" pitchFamily="18" charset="-120"/>
              </a:rPr>
              <a:t>These sentences are used to </a:t>
            </a:r>
            <a:r>
              <a:rPr lang="en-GB" altLang="en-US" sz="2400" b="1">
                <a:ea typeface="新細明體" panose="02020500000000000000" pitchFamily="18" charset="-120"/>
              </a:rPr>
              <a:t>do</a:t>
            </a:r>
            <a:r>
              <a:rPr lang="en-GB" altLang="en-US" sz="2400">
                <a:ea typeface="新細明體" panose="02020500000000000000" pitchFamily="18" charset="-120"/>
              </a:rPr>
              <a:t> things. They are </a:t>
            </a:r>
            <a:r>
              <a:rPr lang="en-GB" altLang="en-US" sz="2400" b="1">
                <a:ea typeface="新細明體" panose="02020500000000000000" pitchFamily="18" charset="-120"/>
              </a:rPr>
              <a:t>performatives/ </a:t>
            </a:r>
            <a:r>
              <a:rPr lang="en-GB" altLang="en-US" sz="2400">
                <a:ea typeface="新細明體" panose="02020500000000000000" pitchFamily="18" charset="-120"/>
              </a:rPr>
              <a:t>vs. all other utterances</a:t>
            </a:r>
            <a:r>
              <a:rPr lang="en-GB" altLang="en-US" sz="2400" b="1">
                <a:ea typeface="新細明體" panose="02020500000000000000" pitchFamily="18" charset="-120"/>
              </a:rPr>
              <a:t> </a:t>
            </a:r>
            <a:r>
              <a:rPr lang="en-GB" altLang="en-US" sz="2400">
                <a:ea typeface="新細明體" panose="02020500000000000000" pitchFamily="18" charset="-120"/>
              </a:rPr>
              <a:t>– </a:t>
            </a:r>
            <a:r>
              <a:rPr lang="en-GB" altLang="en-US" sz="2400" b="1">
                <a:ea typeface="新細明體" panose="02020500000000000000" pitchFamily="18" charset="-120"/>
              </a:rPr>
              <a:t>constatives.</a:t>
            </a:r>
            <a:r>
              <a:rPr lang="en-US" altLang="en-US" sz="2400">
                <a:ea typeface="新細明體" panose="02020500000000000000" pitchFamily="18" charset="-120"/>
              </a:rPr>
              <a:t> </a:t>
            </a:r>
            <a:endParaRPr lang="en-GB" altLang="en-US" sz="2400">
              <a:ea typeface="新細明體" panose="02020500000000000000" pitchFamily="18" charset="-120"/>
            </a:endParaRPr>
          </a:p>
          <a:p>
            <a:pPr>
              <a:lnSpc>
                <a:spcPct val="90000"/>
              </a:lnSpc>
            </a:pPr>
            <a:endParaRPr lang="en-US" altLang="en-US" sz="2400"/>
          </a:p>
        </p:txBody>
      </p:sp>
    </p:spTree>
    <p:extLst>
      <p:ext uri="{BB962C8B-B14F-4D97-AF65-F5344CB8AC3E}">
        <p14:creationId xmlns:p14="http://schemas.microsoft.com/office/powerpoint/2010/main" val="93638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870CDF1-ACF9-3446-B176-DC7F0E434F76}"/>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25603" name="Rectangle 3">
            <a:extLst>
              <a:ext uri="{FF2B5EF4-FFF2-40B4-BE49-F238E27FC236}">
                <a16:creationId xmlns:a16="http://schemas.microsoft.com/office/drawing/2014/main" id="{D973E194-97D3-9C46-BBE5-71DC825EC999}"/>
              </a:ext>
            </a:extLst>
          </p:cNvPr>
          <p:cNvSpPr>
            <a:spLocks noGrp="1" noChangeArrowheads="1"/>
          </p:cNvSpPr>
          <p:nvPr>
            <p:ph type="body" idx="1"/>
          </p:nvPr>
        </p:nvSpPr>
        <p:spPr/>
        <p:txBody>
          <a:bodyPr/>
          <a:lstStyle/>
          <a:p>
            <a:r>
              <a:rPr lang="en-US" altLang="en-US" sz="2400"/>
              <a:t>Differentiation between performatives and constatives: adverb “hereby”</a:t>
            </a:r>
          </a:p>
          <a:p>
            <a:pPr>
              <a:buFont typeface="Wingdings" pitchFamily="2" charset="2"/>
              <a:buNone/>
            </a:pPr>
            <a:r>
              <a:rPr lang="en-GB" altLang="en-US" sz="1800" u="sng">
                <a:ea typeface="新細明體" panose="02020500000000000000" pitchFamily="18" charset="-120"/>
              </a:rPr>
              <a:t>Example 2</a:t>
            </a:r>
            <a:endParaRPr lang="en-GB" altLang="en-US" sz="1800">
              <a:ea typeface="新細明體" panose="02020500000000000000" pitchFamily="18" charset="-120"/>
            </a:endParaRPr>
          </a:p>
          <a:p>
            <a:pPr>
              <a:buFont typeface="Wingdings" pitchFamily="2" charset="2"/>
              <a:buNone/>
            </a:pPr>
            <a:r>
              <a:rPr lang="en-GB" altLang="en-US" sz="1800">
                <a:ea typeface="新細明體" panose="02020500000000000000" pitchFamily="18" charset="-120"/>
              </a:rPr>
              <a:t>I hereby apologize.</a:t>
            </a:r>
          </a:p>
          <a:p>
            <a:pPr>
              <a:buFont typeface="Wingdings" pitchFamily="2" charset="2"/>
              <a:buNone/>
            </a:pPr>
            <a:r>
              <a:rPr lang="en-GB" altLang="en-US" sz="1800">
                <a:ea typeface="新細明體" panose="02020500000000000000" pitchFamily="18" charset="-120"/>
              </a:rPr>
              <a:t>I hereby declare the meeting open.</a:t>
            </a:r>
          </a:p>
          <a:p>
            <a:r>
              <a:rPr lang="en-GB" altLang="en-US" sz="2400">
                <a:ea typeface="新細明體" panose="02020500000000000000" pitchFamily="18" charset="-120"/>
              </a:rPr>
              <a:t>Examples of performative verbs in English</a:t>
            </a:r>
            <a:r>
              <a:rPr lang="en-US" altLang="en-US" sz="2400">
                <a:ea typeface="新細明體" panose="02020500000000000000" pitchFamily="18" charset="-120"/>
              </a:rPr>
              <a:t>:</a:t>
            </a:r>
          </a:p>
          <a:p>
            <a:pPr>
              <a:buFont typeface="Wingdings" pitchFamily="2" charset="2"/>
              <a:buNone/>
            </a:pPr>
            <a:endParaRPr lang="en-US" altLang="en-US" sz="2400"/>
          </a:p>
        </p:txBody>
      </p:sp>
      <p:sp>
        <p:nvSpPr>
          <p:cNvPr id="25605" name="Text Box 5">
            <a:extLst>
              <a:ext uri="{FF2B5EF4-FFF2-40B4-BE49-F238E27FC236}">
                <a16:creationId xmlns:a16="http://schemas.microsoft.com/office/drawing/2014/main" id="{A12B2152-FE84-FC47-943E-B1127BB11272}"/>
              </a:ext>
            </a:extLst>
          </p:cNvPr>
          <p:cNvSpPr txBox="1">
            <a:spLocks noChangeArrowheads="1"/>
          </p:cNvSpPr>
          <p:nvPr/>
        </p:nvSpPr>
        <p:spPr bwMode="auto">
          <a:xfrm>
            <a:off x="4114800" y="4343401"/>
            <a:ext cx="3276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ea typeface="新細明體" panose="02020500000000000000" pitchFamily="18" charset="-120"/>
              </a:rPr>
              <a:t>to withdraw</a:t>
            </a:r>
          </a:p>
          <a:p>
            <a:r>
              <a:rPr lang="en-GB" altLang="en-US">
                <a:ea typeface="新細明體" panose="02020500000000000000" pitchFamily="18" charset="-120"/>
              </a:rPr>
              <a:t>to declare</a:t>
            </a:r>
          </a:p>
          <a:p>
            <a:r>
              <a:rPr lang="en-GB" altLang="en-US">
                <a:ea typeface="新細明體" panose="02020500000000000000" pitchFamily="18" charset="-120"/>
              </a:rPr>
              <a:t>to plead</a:t>
            </a:r>
          </a:p>
          <a:p>
            <a:r>
              <a:rPr lang="en-GB" altLang="en-US">
                <a:ea typeface="新細明體" panose="02020500000000000000" pitchFamily="18" charset="-120"/>
              </a:rPr>
              <a:t>to vote</a:t>
            </a:r>
          </a:p>
          <a:p>
            <a:r>
              <a:rPr lang="en-GB" altLang="en-US">
                <a:ea typeface="新細明體" panose="02020500000000000000" pitchFamily="18" charset="-120"/>
              </a:rPr>
              <a:t>to thank, etc.</a:t>
            </a:r>
            <a:endParaRPr lang="en-US" altLang="en-US"/>
          </a:p>
        </p:txBody>
      </p:sp>
      <p:sp>
        <p:nvSpPr>
          <p:cNvPr id="25607" name="Text Box 7">
            <a:extLst>
              <a:ext uri="{FF2B5EF4-FFF2-40B4-BE49-F238E27FC236}">
                <a16:creationId xmlns:a16="http://schemas.microsoft.com/office/drawing/2014/main" id="{ECDD9E70-64E8-3D49-B125-E9977B15C290}"/>
              </a:ext>
            </a:extLst>
          </p:cNvPr>
          <p:cNvSpPr txBox="1">
            <a:spLocks noChangeArrowheads="1"/>
          </p:cNvSpPr>
          <p:nvPr/>
        </p:nvSpPr>
        <p:spPr bwMode="auto">
          <a:xfrm>
            <a:off x="2057400" y="4267200"/>
            <a:ext cx="1524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ea typeface="新細明體" panose="02020500000000000000" pitchFamily="18" charset="-120"/>
              </a:rPr>
              <a:t>to say</a:t>
            </a:r>
          </a:p>
          <a:p>
            <a:r>
              <a:rPr lang="en-GB" altLang="en-US">
                <a:ea typeface="新細明體" panose="02020500000000000000" pitchFamily="18" charset="-120"/>
              </a:rPr>
              <a:t>to protest</a:t>
            </a:r>
          </a:p>
          <a:p>
            <a:r>
              <a:rPr lang="en-GB" altLang="en-US">
                <a:ea typeface="新細明體" panose="02020500000000000000" pitchFamily="18" charset="-120"/>
              </a:rPr>
              <a:t>to object</a:t>
            </a:r>
          </a:p>
          <a:p>
            <a:r>
              <a:rPr lang="en-GB" altLang="en-US">
                <a:ea typeface="新細明體" panose="02020500000000000000" pitchFamily="18" charset="-120"/>
              </a:rPr>
              <a:t>to apologize</a:t>
            </a:r>
          </a:p>
          <a:p>
            <a:r>
              <a:rPr lang="en-GB" altLang="en-US">
                <a:ea typeface="新細明體" panose="02020500000000000000" pitchFamily="18" charset="-120"/>
              </a:rPr>
              <a:t>to deny</a:t>
            </a:r>
          </a:p>
          <a:p>
            <a:r>
              <a:rPr lang="en-GB" altLang="en-US">
                <a:ea typeface="新細明體" panose="02020500000000000000" pitchFamily="18" charset="-120"/>
              </a:rPr>
              <a:t>to promise</a:t>
            </a:r>
            <a:endParaRPr lang="en-US" altLang="en-US"/>
          </a:p>
          <a:p>
            <a:pPr>
              <a:spcBef>
                <a:spcPct val="50000"/>
              </a:spcBef>
            </a:pPr>
            <a:endParaRPr lang="en-US" altLang="en-US"/>
          </a:p>
        </p:txBody>
      </p:sp>
    </p:spTree>
    <p:extLst>
      <p:ext uri="{BB962C8B-B14F-4D97-AF65-F5344CB8AC3E}">
        <p14:creationId xmlns:p14="http://schemas.microsoft.com/office/powerpoint/2010/main" val="76532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209FD04-8024-DF45-88E9-13B4665B3688}"/>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26627" name="Rectangle 3">
            <a:extLst>
              <a:ext uri="{FF2B5EF4-FFF2-40B4-BE49-F238E27FC236}">
                <a16:creationId xmlns:a16="http://schemas.microsoft.com/office/drawing/2014/main" id="{FD26ACC2-BED1-604E-9168-8B36E6ABAAB8}"/>
              </a:ext>
            </a:extLst>
          </p:cNvPr>
          <p:cNvSpPr>
            <a:spLocks noGrp="1" noChangeArrowheads="1"/>
          </p:cNvSpPr>
          <p:nvPr>
            <p:ph type="body" idx="1"/>
          </p:nvPr>
        </p:nvSpPr>
        <p:spPr>
          <a:xfrm>
            <a:off x="2057400" y="1981200"/>
            <a:ext cx="8153400" cy="4419600"/>
          </a:xfrm>
        </p:spPr>
        <p:txBody>
          <a:bodyPr/>
          <a:lstStyle/>
          <a:p>
            <a:pPr>
              <a:lnSpc>
                <a:spcPct val="90000"/>
              </a:lnSpc>
            </a:pPr>
            <a:r>
              <a:rPr lang="en-GB" altLang="en-US" sz="2000">
                <a:ea typeface="新細明體" panose="02020500000000000000" pitchFamily="18" charset="-120"/>
              </a:rPr>
              <a:t>Constatives can be true or false; performatives can't be true or false. But performatives can go wrong;</a:t>
            </a:r>
          </a:p>
          <a:p>
            <a:pPr>
              <a:lnSpc>
                <a:spcPct val="90000"/>
              </a:lnSpc>
            </a:pPr>
            <a:r>
              <a:rPr lang="en-GB" altLang="en-US" sz="2000">
                <a:ea typeface="新細明體" panose="02020500000000000000" pitchFamily="18" charset="-120"/>
              </a:rPr>
              <a:t>Conditions for performative sentences, which make them successful (</a:t>
            </a:r>
            <a:r>
              <a:rPr lang="en-GB" altLang="en-US" sz="2000" b="1">
                <a:ea typeface="新細明體" panose="02020500000000000000" pitchFamily="18" charset="-120"/>
              </a:rPr>
              <a:t>"felicitous“ conditions):</a:t>
            </a:r>
          </a:p>
          <a:p>
            <a:pPr>
              <a:lnSpc>
                <a:spcPct val="90000"/>
              </a:lnSpc>
            </a:pPr>
            <a:r>
              <a:rPr lang="en-GB" altLang="en-US" sz="2000" b="1">
                <a:ea typeface="新細明體" panose="02020500000000000000" pitchFamily="18" charset="-120"/>
              </a:rPr>
              <a:t>Condition 1:</a:t>
            </a:r>
          </a:p>
          <a:p>
            <a:pPr lvl="1">
              <a:lnSpc>
                <a:spcPct val="90000"/>
              </a:lnSpc>
              <a:buFont typeface="Wingdings" pitchFamily="2" charset="2"/>
              <a:buChar char="v"/>
            </a:pPr>
            <a:r>
              <a:rPr lang="en-GB" altLang="en-US" sz="2000">
                <a:ea typeface="新細明體" panose="02020500000000000000" pitchFamily="18" charset="-120"/>
              </a:rPr>
              <a:t>There must be a conventional procedure following a conventional effect;</a:t>
            </a:r>
          </a:p>
          <a:p>
            <a:pPr lvl="1">
              <a:lnSpc>
                <a:spcPct val="90000"/>
              </a:lnSpc>
              <a:buFont typeface="Wingdings" pitchFamily="2" charset="2"/>
              <a:buChar char="v"/>
            </a:pPr>
            <a:r>
              <a:rPr lang="en-GB" altLang="en-US" sz="2000">
                <a:ea typeface="新細明體" panose="02020500000000000000" pitchFamily="18" charset="-120"/>
              </a:rPr>
              <a:t>The circumstances and the persons must be appropriate.</a:t>
            </a:r>
          </a:p>
          <a:p>
            <a:pPr>
              <a:lnSpc>
                <a:spcPct val="90000"/>
              </a:lnSpc>
            </a:pPr>
            <a:r>
              <a:rPr lang="en-GB" altLang="en-US" sz="2000" b="1">
                <a:ea typeface="新細明體" panose="02020500000000000000" pitchFamily="18" charset="-120"/>
              </a:rPr>
              <a:t>Condition 2:</a:t>
            </a:r>
          </a:p>
          <a:p>
            <a:pPr>
              <a:lnSpc>
                <a:spcPct val="90000"/>
              </a:lnSpc>
            </a:pPr>
            <a:r>
              <a:rPr lang="en-GB" altLang="en-US" sz="2000">
                <a:ea typeface="新細明體" panose="02020500000000000000" pitchFamily="18" charset="-120"/>
              </a:rPr>
              <a:t>The procedure must be executed:</a:t>
            </a:r>
          </a:p>
          <a:p>
            <a:pPr lvl="1">
              <a:lnSpc>
                <a:spcPct val="90000"/>
              </a:lnSpc>
              <a:buSzTx/>
              <a:buFont typeface="Wingdings" pitchFamily="2" charset="2"/>
              <a:buChar char="v"/>
            </a:pPr>
            <a:r>
              <a:rPr lang="en-GB" altLang="en-US" sz="2000">
                <a:ea typeface="新細明體" panose="02020500000000000000" pitchFamily="18" charset="-120"/>
              </a:rPr>
              <a:t>Correctly;</a:t>
            </a:r>
          </a:p>
          <a:p>
            <a:pPr lvl="1">
              <a:lnSpc>
                <a:spcPct val="90000"/>
              </a:lnSpc>
              <a:buSzTx/>
              <a:buFont typeface="Wingdings" pitchFamily="2" charset="2"/>
              <a:buChar char="v"/>
            </a:pPr>
            <a:r>
              <a:rPr lang="en-GB" altLang="en-US" sz="2000">
                <a:ea typeface="新細明體" panose="02020500000000000000" pitchFamily="18" charset="-120"/>
              </a:rPr>
              <a:t>Completely.</a:t>
            </a:r>
          </a:p>
          <a:p>
            <a:pPr>
              <a:lnSpc>
                <a:spcPct val="90000"/>
              </a:lnSpc>
              <a:buSzTx/>
              <a:buFont typeface="Wingdings" pitchFamily="2" charset="2"/>
              <a:buNone/>
            </a:pPr>
            <a:endParaRPr lang="en-US" altLang="en-US" sz="2000"/>
          </a:p>
        </p:txBody>
      </p:sp>
    </p:spTree>
    <p:extLst>
      <p:ext uri="{BB962C8B-B14F-4D97-AF65-F5344CB8AC3E}">
        <p14:creationId xmlns:p14="http://schemas.microsoft.com/office/powerpoint/2010/main" val="50185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40DFBA3-BA53-6C48-9C53-1CABC5CCA508}"/>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27651" name="Rectangle 3">
            <a:extLst>
              <a:ext uri="{FF2B5EF4-FFF2-40B4-BE49-F238E27FC236}">
                <a16:creationId xmlns:a16="http://schemas.microsoft.com/office/drawing/2014/main" id="{B5714CDD-1A6D-D44D-8659-2CFD3A0B9076}"/>
              </a:ext>
            </a:extLst>
          </p:cNvPr>
          <p:cNvSpPr>
            <a:spLocks noGrp="1" noChangeArrowheads="1"/>
          </p:cNvSpPr>
          <p:nvPr>
            <p:ph type="body" sz="half" idx="1"/>
          </p:nvPr>
        </p:nvSpPr>
        <p:spPr>
          <a:xfrm>
            <a:off x="1981200" y="1600200"/>
            <a:ext cx="8001000" cy="4724400"/>
          </a:xfrm>
        </p:spPr>
        <p:txBody>
          <a:bodyPr/>
          <a:lstStyle/>
          <a:p>
            <a:r>
              <a:rPr lang="en-GB" altLang="en-US" sz="2400" b="1">
                <a:ea typeface="新細明體" panose="02020500000000000000" pitchFamily="18" charset="-120"/>
              </a:rPr>
              <a:t>Condition 3:</a:t>
            </a:r>
          </a:p>
          <a:p>
            <a:r>
              <a:rPr lang="en-GB" altLang="en-US" sz="2400">
                <a:ea typeface="新細明體" panose="02020500000000000000" pitchFamily="18" charset="-120"/>
              </a:rPr>
              <a:t>Often</a:t>
            </a:r>
          </a:p>
          <a:p>
            <a:pPr lvl="1">
              <a:buClr>
                <a:schemeClr val="accent1"/>
              </a:buClr>
              <a:buFont typeface="Wingdings" pitchFamily="2" charset="2"/>
              <a:buChar char="v"/>
            </a:pPr>
            <a:r>
              <a:rPr lang="en-GB" altLang="en-US">
                <a:ea typeface="新細明體" panose="02020500000000000000" pitchFamily="18" charset="-120"/>
              </a:rPr>
              <a:t>The person must have the requisite thoughts, feelings and intentions, as specified in the procedure;</a:t>
            </a:r>
          </a:p>
          <a:p>
            <a:pPr lvl="1">
              <a:buClr>
                <a:schemeClr val="accent1"/>
              </a:buClr>
              <a:buFont typeface="Wingdings" pitchFamily="2" charset="2"/>
              <a:buChar char="v"/>
            </a:pPr>
            <a:r>
              <a:rPr lang="en-GB" altLang="en-US">
                <a:ea typeface="新細明體" panose="02020500000000000000" pitchFamily="18" charset="-120"/>
              </a:rPr>
              <a:t>If consequent conduct is specified, then the relevant parties must do so.</a:t>
            </a:r>
          </a:p>
          <a:p>
            <a:pPr lvl="1">
              <a:buClr>
                <a:schemeClr val="accent1"/>
              </a:buClr>
              <a:buFont typeface="Wingdings" pitchFamily="2" charset="2"/>
              <a:buChar char="v"/>
            </a:pPr>
            <a:endParaRPr lang="en-US" altLang="en-US"/>
          </a:p>
          <a:p>
            <a:pPr lvl="1">
              <a:buClr>
                <a:schemeClr val="accent1"/>
              </a:buClr>
              <a:buFont typeface="Wingdings" pitchFamily="2" charset="2"/>
              <a:buChar char="v"/>
            </a:pPr>
            <a:endParaRPr lang="en-US" altLang="en-US"/>
          </a:p>
          <a:p>
            <a:pPr lvl="1">
              <a:buClr>
                <a:schemeClr val="accent1"/>
              </a:buClr>
              <a:buFont typeface="Wingdings" pitchFamily="2" charset="2"/>
              <a:buNone/>
            </a:pPr>
            <a:r>
              <a:rPr lang="en-US" altLang="en-US"/>
              <a:t>Favorite examples: marriages</a:t>
            </a:r>
          </a:p>
        </p:txBody>
      </p:sp>
    </p:spTree>
    <p:extLst>
      <p:ext uri="{BB962C8B-B14F-4D97-AF65-F5344CB8AC3E}">
        <p14:creationId xmlns:p14="http://schemas.microsoft.com/office/powerpoint/2010/main" val="1632014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8C386C5-9518-0B49-BFD7-B364F345FC90}"/>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29699" name="Rectangle 3">
            <a:extLst>
              <a:ext uri="{FF2B5EF4-FFF2-40B4-BE49-F238E27FC236}">
                <a16:creationId xmlns:a16="http://schemas.microsoft.com/office/drawing/2014/main" id="{69D36C74-792A-A843-A0F4-986EE967CF78}"/>
              </a:ext>
            </a:extLst>
          </p:cNvPr>
          <p:cNvSpPr>
            <a:spLocks noGrp="1" noChangeArrowheads="1"/>
          </p:cNvSpPr>
          <p:nvPr>
            <p:ph type="body" idx="1"/>
          </p:nvPr>
        </p:nvSpPr>
        <p:spPr/>
        <p:txBody>
          <a:bodyPr/>
          <a:lstStyle/>
          <a:p>
            <a:r>
              <a:rPr lang="en-GB" altLang="en-US">
                <a:ea typeface="新細明體" panose="02020500000000000000" pitchFamily="18" charset="-120"/>
              </a:rPr>
              <a:t>Types of speech acts: </a:t>
            </a:r>
          </a:p>
          <a:p>
            <a:pPr lvl="1">
              <a:buClr>
                <a:schemeClr val="accent1"/>
              </a:buClr>
              <a:buFont typeface="Wingdings" pitchFamily="2" charset="2"/>
              <a:buChar char="v"/>
            </a:pPr>
            <a:r>
              <a:rPr lang="en-GB" altLang="en-US" sz="2000">
                <a:ea typeface="新細明體" panose="02020500000000000000" pitchFamily="18" charset="-120"/>
              </a:rPr>
              <a:t>Verdictives (e.g. estimating, assessing, describing);</a:t>
            </a:r>
          </a:p>
          <a:p>
            <a:pPr lvl="1">
              <a:buClr>
                <a:schemeClr val="accent1"/>
              </a:buClr>
              <a:buFont typeface="Wingdings" pitchFamily="2" charset="2"/>
              <a:buChar char="v"/>
            </a:pPr>
            <a:r>
              <a:rPr lang="en-GB" altLang="en-US" sz="2000">
                <a:ea typeface="新細明體" panose="02020500000000000000" pitchFamily="18" charset="-120"/>
              </a:rPr>
              <a:t>Exercitives (ordering, appointing, advising);</a:t>
            </a:r>
          </a:p>
          <a:p>
            <a:pPr lvl="1">
              <a:buClr>
                <a:schemeClr val="accent1"/>
              </a:buClr>
              <a:buFont typeface="Wingdings" pitchFamily="2" charset="2"/>
              <a:buChar char="v"/>
            </a:pPr>
            <a:r>
              <a:rPr lang="en-GB" altLang="en-US" sz="2000">
                <a:ea typeface="新細明體" panose="02020500000000000000" pitchFamily="18" charset="-120"/>
              </a:rPr>
              <a:t>Commissives (promising, betting);</a:t>
            </a:r>
          </a:p>
          <a:p>
            <a:pPr lvl="1">
              <a:buClr>
                <a:schemeClr val="accent1"/>
              </a:buClr>
              <a:buFont typeface="Wingdings" pitchFamily="2" charset="2"/>
              <a:buChar char="v"/>
            </a:pPr>
            <a:r>
              <a:rPr lang="en-GB" altLang="en-US" sz="2000">
                <a:ea typeface="新細明體" panose="02020500000000000000" pitchFamily="18" charset="-120"/>
              </a:rPr>
              <a:t>Behabitives (apologizing, congratulating, thanking);</a:t>
            </a:r>
          </a:p>
          <a:p>
            <a:pPr lvl="1">
              <a:buClr>
                <a:schemeClr val="accent1"/>
              </a:buClr>
              <a:buFont typeface="Wingdings" pitchFamily="2" charset="2"/>
              <a:buChar char="v"/>
            </a:pPr>
            <a:r>
              <a:rPr lang="en-GB" altLang="en-US" sz="2000">
                <a:ea typeface="新細明體" panose="02020500000000000000" pitchFamily="18" charset="-120"/>
              </a:rPr>
              <a:t>Expositives (arguing, insisting).</a:t>
            </a:r>
          </a:p>
          <a:p>
            <a:pPr lvl="1">
              <a:buClr>
                <a:schemeClr val="accent1"/>
              </a:buClr>
              <a:buFont typeface="Wingdings" pitchFamily="2" charset="2"/>
              <a:buChar char="v"/>
            </a:pPr>
            <a:endParaRPr lang="en-GB" altLang="en-US" sz="2000">
              <a:ea typeface="新細明體" panose="02020500000000000000" pitchFamily="18" charset="-120"/>
            </a:endParaRPr>
          </a:p>
          <a:p>
            <a:pPr lvl="1">
              <a:buClr>
                <a:schemeClr val="accent1"/>
              </a:buClr>
              <a:buFont typeface="Wingdings" pitchFamily="2" charset="2"/>
              <a:buNone/>
            </a:pPr>
            <a:endParaRPr lang="en-US" altLang="en-US"/>
          </a:p>
        </p:txBody>
      </p:sp>
    </p:spTree>
    <p:extLst>
      <p:ext uri="{BB962C8B-B14F-4D97-AF65-F5344CB8AC3E}">
        <p14:creationId xmlns:p14="http://schemas.microsoft.com/office/powerpoint/2010/main" val="3984257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81A0A04-D27D-6140-8D9C-46CAC0511800}"/>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30723" name="Rectangle 3">
            <a:extLst>
              <a:ext uri="{FF2B5EF4-FFF2-40B4-BE49-F238E27FC236}">
                <a16:creationId xmlns:a16="http://schemas.microsoft.com/office/drawing/2014/main" id="{3BADCE65-6D1C-FB48-BDB7-2AADC4BCB0F8}"/>
              </a:ext>
            </a:extLst>
          </p:cNvPr>
          <p:cNvSpPr>
            <a:spLocks noGrp="1" noChangeArrowheads="1"/>
          </p:cNvSpPr>
          <p:nvPr>
            <p:ph type="body" idx="1"/>
          </p:nvPr>
        </p:nvSpPr>
        <p:spPr/>
        <p:txBody>
          <a:bodyPr/>
          <a:lstStyle/>
          <a:p>
            <a:r>
              <a:rPr lang="en-US" altLang="en-US"/>
              <a:t>Performatives: explicit and implicit;</a:t>
            </a:r>
          </a:p>
          <a:p>
            <a:r>
              <a:rPr lang="en-US" altLang="en-US"/>
              <a:t>Performatives and constatives are just two subclasses of </a:t>
            </a:r>
            <a:r>
              <a:rPr lang="en-US" altLang="en-US" b="1"/>
              <a:t>illocutionary acts</a:t>
            </a:r>
            <a:r>
              <a:rPr lang="en-US" altLang="en-US"/>
              <a:t>;</a:t>
            </a:r>
          </a:p>
          <a:p>
            <a:r>
              <a:rPr lang="en-US" altLang="en-US"/>
              <a:t>Illocutionary acts consist of other classes of speech acts.</a:t>
            </a:r>
          </a:p>
          <a:p>
            <a:pPr>
              <a:buFont typeface="Wingdings" pitchFamily="2" charset="2"/>
              <a:buNone/>
            </a:pPr>
            <a:endParaRPr lang="en-US" altLang="en-US"/>
          </a:p>
        </p:txBody>
      </p:sp>
    </p:spTree>
    <p:extLst>
      <p:ext uri="{BB962C8B-B14F-4D97-AF65-F5344CB8AC3E}">
        <p14:creationId xmlns:p14="http://schemas.microsoft.com/office/powerpoint/2010/main" val="863325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DE8BBBF-4AB2-0F4C-81E5-0B0F019FF1D0}"/>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31747" name="Rectangle 3">
            <a:extLst>
              <a:ext uri="{FF2B5EF4-FFF2-40B4-BE49-F238E27FC236}">
                <a16:creationId xmlns:a16="http://schemas.microsoft.com/office/drawing/2014/main" id="{96EB68E2-5CF5-F74D-A373-354835007D67}"/>
              </a:ext>
            </a:extLst>
          </p:cNvPr>
          <p:cNvSpPr>
            <a:spLocks noGrp="1" noChangeArrowheads="1"/>
          </p:cNvSpPr>
          <p:nvPr>
            <p:ph type="body" idx="1"/>
          </p:nvPr>
        </p:nvSpPr>
        <p:spPr/>
        <p:txBody>
          <a:bodyPr/>
          <a:lstStyle/>
          <a:p>
            <a:pPr>
              <a:lnSpc>
                <a:spcPct val="80000"/>
              </a:lnSpc>
              <a:buFont typeface="Wingdings" pitchFamily="2" charset="2"/>
              <a:buNone/>
            </a:pPr>
            <a:r>
              <a:rPr lang="en-US" altLang="en-US"/>
              <a:t>Each speech act consists of 3 components:</a:t>
            </a:r>
          </a:p>
          <a:p>
            <a:pPr>
              <a:lnSpc>
                <a:spcPct val="80000"/>
              </a:lnSpc>
            </a:pPr>
            <a:r>
              <a:rPr lang="en-US" altLang="en-US" sz="2400" b="1"/>
              <a:t>Locutionary act</a:t>
            </a:r>
            <a:r>
              <a:rPr lang="en-US" altLang="en-US" sz="2400"/>
              <a:t> (the actual words which the speaker is saying);</a:t>
            </a:r>
          </a:p>
          <a:p>
            <a:pPr>
              <a:lnSpc>
                <a:spcPct val="80000"/>
              </a:lnSpc>
            </a:pPr>
            <a:r>
              <a:rPr lang="en-US" altLang="en-US" sz="2400" b="1"/>
              <a:t>Illocutionary act</a:t>
            </a:r>
            <a:r>
              <a:rPr lang="en-US" altLang="en-US" sz="2400"/>
              <a:t> (the intention of the speaker);</a:t>
            </a:r>
          </a:p>
          <a:p>
            <a:pPr>
              <a:lnSpc>
                <a:spcPct val="80000"/>
              </a:lnSpc>
            </a:pPr>
            <a:r>
              <a:rPr lang="en-US" altLang="en-US" sz="2400" b="1"/>
              <a:t>Perlocutionary act </a:t>
            </a:r>
            <a:r>
              <a:rPr lang="en-US" altLang="en-US" sz="2400"/>
              <a:t>(the effect of the utterance on the hearer).</a:t>
            </a:r>
          </a:p>
          <a:p>
            <a:pPr>
              <a:lnSpc>
                <a:spcPct val="80000"/>
              </a:lnSpc>
              <a:buFont typeface="Wingdings" pitchFamily="2" charset="2"/>
              <a:buNone/>
            </a:pPr>
            <a:endParaRPr lang="en-US" altLang="en-US" sz="2400" b="1"/>
          </a:p>
          <a:p>
            <a:pPr>
              <a:lnSpc>
                <a:spcPct val="80000"/>
              </a:lnSpc>
              <a:buFont typeface="Wingdings" pitchFamily="2" charset="2"/>
              <a:buNone/>
            </a:pPr>
            <a:r>
              <a:rPr lang="en-GB" altLang="zh-CN" sz="2000" u="sng">
                <a:ea typeface="宋体" panose="02010600030101010101" pitchFamily="2" charset="-122"/>
              </a:rPr>
              <a:t>Example 3</a:t>
            </a:r>
          </a:p>
          <a:p>
            <a:pPr>
              <a:lnSpc>
                <a:spcPct val="80000"/>
              </a:lnSpc>
              <a:buFont typeface="Wingdings" pitchFamily="2" charset="2"/>
              <a:buNone/>
            </a:pPr>
            <a:r>
              <a:rPr lang="en-GB" altLang="zh-CN" sz="2000">
                <a:ea typeface="宋体" panose="02010600030101010101" pitchFamily="2" charset="-122"/>
              </a:rPr>
              <a:t>(From "Sense and Sensibility")</a:t>
            </a:r>
          </a:p>
          <a:p>
            <a:pPr>
              <a:lnSpc>
                <a:spcPct val="80000"/>
              </a:lnSpc>
              <a:buFont typeface="Wingdings" pitchFamily="2" charset="2"/>
              <a:buNone/>
            </a:pPr>
            <a:endParaRPr lang="en-GB" altLang="zh-CN" sz="2000">
              <a:ea typeface="宋体" panose="02010600030101010101" pitchFamily="2" charset="-122"/>
            </a:endParaRPr>
          </a:p>
          <a:p>
            <a:pPr>
              <a:lnSpc>
                <a:spcPct val="80000"/>
              </a:lnSpc>
              <a:buFont typeface="Wingdings" pitchFamily="2" charset="2"/>
              <a:buNone/>
            </a:pPr>
            <a:r>
              <a:rPr lang="en-GB" altLang="zh-CN" sz="2000">
                <a:ea typeface="宋体" panose="02010600030101010101" pitchFamily="2" charset="-122"/>
              </a:rPr>
              <a:t>Wait, he is kneeling down.</a:t>
            </a:r>
            <a:endParaRPr lang="en-US" altLang="en-US" sz="2000"/>
          </a:p>
          <a:p>
            <a:pPr>
              <a:lnSpc>
                <a:spcPct val="80000"/>
              </a:lnSpc>
            </a:pPr>
            <a:endParaRPr lang="en-US" altLang="en-US" sz="2000"/>
          </a:p>
          <a:p>
            <a:pPr>
              <a:lnSpc>
                <a:spcPct val="80000"/>
              </a:lnSpc>
            </a:pPr>
            <a:endParaRPr lang="en-US" altLang="en-US" sz="2000"/>
          </a:p>
        </p:txBody>
      </p:sp>
    </p:spTree>
    <p:extLst>
      <p:ext uri="{BB962C8B-B14F-4D97-AF65-F5344CB8AC3E}">
        <p14:creationId xmlns:p14="http://schemas.microsoft.com/office/powerpoint/2010/main" val="79839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F083F7-BC74-A44C-87D2-616B43D9DC31}"/>
              </a:ext>
            </a:extLst>
          </p:cNvPr>
          <p:cNvSpPr>
            <a:spLocks noGrp="1" noChangeArrowheads="1"/>
          </p:cNvSpPr>
          <p:nvPr>
            <p:ph type="title"/>
          </p:nvPr>
        </p:nvSpPr>
        <p:spPr/>
        <p:txBody>
          <a:bodyPr/>
          <a:lstStyle/>
          <a:p>
            <a:r>
              <a:rPr lang="en-GB" altLang="en-US">
                <a:ea typeface="新細明體" panose="02020500000000000000" pitchFamily="18" charset="-120"/>
              </a:rPr>
              <a:t>Speech act theory</a:t>
            </a:r>
            <a:endParaRPr lang="en-US" altLang="en-US"/>
          </a:p>
        </p:txBody>
      </p:sp>
      <p:sp>
        <p:nvSpPr>
          <p:cNvPr id="33795" name="Rectangle 3">
            <a:extLst>
              <a:ext uri="{FF2B5EF4-FFF2-40B4-BE49-F238E27FC236}">
                <a16:creationId xmlns:a16="http://schemas.microsoft.com/office/drawing/2014/main" id="{0F79CA7A-CEAB-D145-8E52-2032FCD6AB08}"/>
              </a:ext>
            </a:extLst>
          </p:cNvPr>
          <p:cNvSpPr>
            <a:spLocks noGrp="1" noChangeArrowheads="1"/>
          </p:cNvSpPr>
          <p:nvPr>
            <p:ph type="body" idx="1"/>
          </p:nvPr>
        </p:nvSpPr>
        <p:spPr>
          <a:xfrm>
            <a:off x="1905000" y="1600200"/>
            <a:ext cx="8305800" cy="5029200"/>
          </a:xfrm>
        </p:spPr>
        <p:txBody>
          <a:bodyPr/>
          <a:lstStyle/>
          <a:p>
            <a:pPr>
              <a:lnSpc>
                <a:spcPct val="80000"/>
              </a:lnSpc>
            </a:pPr>
            <a:r>
              <a:rPr lang="en-US" altLang="en-US" sz="2000"/>
              <a:t>Compare Austin’s classification with other classification of speech acts</a:t>
            </a:r>
          </a:p>
          <a:p>
            <a:pPr algn="ctr">
              <a:lnSpc>
                <a:spcPct val="80000"/>
              </a:lnSpc>
              <a:buFont typeface="Wingdings" pitchFamily="2" charset="2"/>
              <a:buNone/>
            </a:pPr>
            <a:r>
              <a:rPr lang="en-US" altLang="en-US" sz="2000" u="sng"/>
              <a:t>Conclusions for DA:</a:t>
            </a:r>
          </a:p>
          <a:p>
            <a:pPr>
              <a:lnSpc>
                <a:spcPct val="80000"/>
              </a:lnSpc>
            </a:pPr>
            <a:r>
              <a:rPr lang="en-GB" altLang="en-US" sz="2000">
                <a:ea typeface="新細明體" panose="02020500000000000000" pitchFamily="18" charset="-120"/>
              </a:rPr>
              <a:t>speech act theory is concerned with what people do with language or it is concerned with </a:t>
            </a:r>
            <a:r>
              <a:rPr lang="en-GB" altLang="en-US" sz="2000" b="1">
                <a:ea typeface="新細明體" panose="02020500000000000000" pitchFamily="18" charset="-120"/>
              </a:rPr>
              <a:t>the function of language</a:t>
            </a:r>
            <a:r>
              <a:rPr lang="en-GB" altLang="en-US" sz="2000">
                <a:ea typeface="新細明體" panose="02020500000000000000" pitchFamily="18" charset="-120"/>
              </a:rPr>
              <a:t>.;</a:t>
            </a:r>
          </a:p>
          <a:p>
            <a:pPr>
              <a:lnSpc>
                <a:spcPct val="80000"/>
              </a:lnSpc>
            </a:pPr>
            <a:r>
              <a:rPr lang="en-GB" altLang="en-US" sz="2000">
                <a:ea typeface="新細明體" panose="02020500000000000000" pitchFamily="18" charset="-120"/>
              </a:rPr>
              <a:t>a piece of discourse (what is said) is chunked/segmented into units that have communicative functions,;</a:t>
            </a:r>
          </a:p>
          <a:p>
            <a:pPr>
              <a:lnSpc>
                <a:spcPct val="80000"/>
              </a:lnSpc>
            </a:pPr>
            <a:r>
              <a:rPr lang="en-GB" altLang="en-US" sz="2000">
                <a:ea typeface="新細明體" panose="02020500000000000000" pitchFamily="18" charset="-120"/>
              </a:rPr>
              <a:t>these function are identified and labelled;</a:t>
            </a:r>
          </a:p>
          <a:p>
            <a:pPr>
              <a:lnSpc>
                <a:spcPct val="80000"/>
              </a:lnSpc>
            </a:pPr>
            <a:r>
              <a:rPr lang="en-GB" altLang="en-US" sz="2000">
                <a:ea typeface="新細明體" panose="02020500000000000000" pitchFamily="18" charset="-120"/>
              </a:rPr>
              <a:t>different speech acts initiate and respond to other acts. Acts to a certain degree specify what kind of response is expected;</a:t>
            </a:r>
          </a:p>
          <a:p>
            <a:pPr>
              <a:lnSpc>
                <a:spcPct val="80000"/>
              </a:lnSpc>
            </a:pPr>
            <a:r>
              <a:rPr lang="en-GB" altLang="en-US" sz="2000">
                <a:ea typeface="新細明體" panose="02020500000000000000" pitchFamily="18" charset="-120"/>
              </a:rPr>
              <a:t> they create options for a next utterance each time they are performed;</a:t>
            </a:r>
          </a:p>
          <a:p>
            <a:pPr>
              <a:lnSpc>
                <a:spcPct val="80000"/>
              </a:lnSpc>
            </a:pPr>
            <a:r>
              <a:rPr lang="en-GB" altLang="en-US" sz="2000">
                <a:ea typeface="新細明體" panose="02020500000000000000" pitchFamily="18" charset="-120"/>
              </a:rPr>
              <a:t>An utterance can perform more than one speech act at a time ;</a:t>
            </a:r>
          </a:p>
          <a:p>
            <a:pPr>
              <a:lnSpc>
                <a:spcPct val="80000"/>
              </a:lnSpc>
            </a:pPr>
            <a:r>
              <a:rPr lang="en-GB" altLang="en-US" sz="2000">
                <a:ea typeface="新細明體" panose="02020500000000000000" pitchFamily="18" charset="-120"/>
              </a:rPr>
              <a:t>there is more than one option of responses for a next utterance; </a:t>
            </a:r>
          </a:p>
          <a:p>
            <a:pPr>
              <a:lnSpc>
                <a:spcPct val="80000"/>
              </a:lnSpc>
            </a:pPr>
            <a:r>
              <a:rPr lang="en-GB" altLang="en-US" sz="2000">
                <a:ea typeface="新細明體" panose="02020500000000000000" pitchFamily="18" charset="-120"/>
              </a:rPr>
              <a:t>Deborah Schiffrin: ‘this flexibility has an important analytical consequence: it means that a single sequence of utterances may actually be the outcome of a fairly wide range of different underlying functional relations.’</a:t>
            </a:r>
            <a:endParaRPr lang="en-US" altLang="en-US" sz="2000"/>
          </a:p>
        </p:txBody>
      </p:sp>
    </p:spTree>
    <p:extLst>
      <p:ext uri="{BB962C8B-B14F-4D97-AF65-F5344CB8AC3E}">
        <p14:creationId xmlns:p14="http://schemas.microsoft.com/office/powerpoint/2010/main" val="263286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3B8F564-E717-3B41-9F1B-04A9A54270B9}"/>
              </a:ext>
            </a:extLst>
          </p:cNvPr>
          <p:cNvSpPr>
            <a:spLocks noGrp="1" noChangeArrowheads="1"/>
          </p:cNvSpPr>
          <p:nvPr>
            <p:ph type="title"/>
          </p:nvPr>
        </p:nvSpPr>
        <p:spPr/>
        <p:txBody>
          <a:bodyPr/>
          <a:lstStyle/>
          <a:p>
            <a:r>
              <a:rPr lang="en-GB" altLang="en-US" b="1">
                <a:ea typeface="新細明體" panose="02020500000000000000" pitchFamily="18" charset="-120"/>
              </a:rPr>
              <a:t>Pragmatics</a:t>
            </a:r>
            <a:endParaRPr lang="en-US" altLang="en-US" b="1"/>
          </a:p>
        </p:txBody>
      </p:sp>
      <p:sp>
        <p:nvSpPr>
          <p:cNvPr id="39939" name="Rectangle 3">
            <a:extLst>
              <a:ext uri="{FF2B5EF4-FFF2-40B4-BE49-F238E27FC236}">
                <a16:creationId xmlns:a16="http://schemas.microsoft.com/office/drawing/2014/main" id="{683F6B85-0BCB-2342-A7E9-51C6E9C375EB}"/>
              </a:ext>
            </a:extLst>
          </p:cNvPr>
          <p:cNvSpPr>
            <a:spLocks noGrp="1" noChangeArrowheads="1"/>
          </p:cNvSpPr>
          <p:nvPr>
            <p:ph type="body" idx="1"/>
          </p:nvPr>
        </p:nvSpPr>
        <p:spPr/>
        <p:txBody>
          <a:bodyPr/>
          <a:lstStyle/>
          <a:p>
            <a:pPr>
              <a:lnSpc>
                <a:spcPct val="90000"/>
              </a:lnSpc>
            </a:pPr>
            <a:r>
              <a:rPr lang="en-GB" altLang="en-US" sz="2400">
                <a:ea typeface="新細明體" panose="02020500000000000000" pitchFamily="18" charset="-120"/>
              </a:rPr>
              <a:t>Based primarily on the ideas of Paul Grice:</a:t>
            </a:r>
          </a:p>
          <a:p>
            <a:pPr>
              <a:lnSpc>
                <a:spcPct val="90000"/>
              </a:lnSpc>
            </a:pPr>
            <a:r>
              <a:rPr lang="en-GB" altLang="en-US" sz="2400">
                <a:ea typeface="新細明體" panose="02020500000000000000" pitchFamily="18" charset="-120"/>
              </a:rPr>
              <a:t>People interact having minimal assumptions (</a:t>
            </a:r>
            <a:r>
              <a:rPr lang="en-GB" altLang="en-US" sz="2400" b="1" i="1">
                <a:ea typeface="新細明體" panose="02020500000000000000" pitchFamily="18" charset="-120"/>
              </a:rPr>
              <a:t>implicatures</a:t>
            </a:r>
            <a:r>
              <a:rPr lang="en-GB" altLang="en-US" sz="2400">
                <a:ea typeface="新細明體" panose="02020500000000000000" pitchFamily="18" charset="-120"/>
              </a:rPr>
              <a:t>) about one another;</a:t>
            </a:r>
          </a:p>
          <a:p>
            <a:pPr>
              <a:lnSpc>
                <a:spcPct val="90000"/>
              </a:lnSpc>
            </a:pPr>
            <a:r>
              <a:rPr lang="en-GB" altLang="zh-CN" sz="2400">
                <a:ea typeface="宋体" panose="02010600030101010101" pitchFamily="2" charset="-122"/>
              </a:rPr>
              <a:t>Two types of implicatures: </a:t>
            </a:r>
            <a:r>
              <a:rPr lang="en-GB" altLang="zh-CN" sz="2400" b="1">
                <a:ea typeface="宋体" panose="02010600030101010101" pitchFamily="2" charset="-122"/>
              </a:rPr>
              <a:t>conventional and conversational;</a:t>
            </a:r>
          </a:p>
          <a:p>
            <a:pPr>
              <a:lnSpc>
                <a:spcPct val="90000"/>
              </a:lnSpc>
            </a:pPr>
            <a:r>
              <a:rPr lang="en-GB" altLang="zh-CN" sz="2400">
                <a:ea typeface="宋体" panose="02010600030101010101" pitchFamily="2" charset="-122"/>
              </a:rPr>
              <a:t>Conventional implicatures do not require any particular context in order to be understood (or inferred);</a:t>
            </a:r>
          </a:p>
          <a:p>
            <a:pPr>
              <a:lnSpc>
                <a:spcPct val="90000"/>
              </a:lnSpc>
            </a:pPr>
            <a:r>
              <a:rPr lang="en-GB" altLang="zh-CN" sz="2400">
                <a:ea typeface="宋体" panose="02010600030101010101" pitchFamily="2" charset="-122"/>
              </a:rPr>
              <a:t>Conversational implicatures are context – dependant. What is implied varies according to the context of an utterance. </a:t>
            </a:r>
            <a:endParaRPr lang="en-US" altLang="en-US" sz="2400"/>
          </a:p>
        </p:txBody>
      </p:sp>
    </p:spTree>
    <p:extLst>
      <p:ext uri="{BB962C8B-B14F-4D97-AF65-F5344CB8AC3E}">
        <p14:creationId xmlns:p14="http://schemas.microsoft.com/office/powerpoint/2010/main" val="211878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F11A1A0-821C-7648-81D6-388B7B95F879}"/>
              </a:ext>
            </a:extLst>
          </p:cNvPr>
          <p:cNvSpPr>
            <a:spLocks noGrp="1" noChangeArrowheads="1"/>
          </p:cNvSpPr>
          <p:nvPr>
            <p:ph type="title"/>
          </p:nvPr>
        </p:nvSpPr>
        <p:spPr/>
        <p:txBody>
          <a:bodyPr/>
          <a:lstStyle/>
          <a:p>
            <a:r>
              <a:rPr lang="en-GB" altLang="en-US" b="1">
                <a:ea typeface="新細明體" panose="02020500000000000000" pitchFamily="18" charset="-120"/>
              </a:rPr>
              <a:t>Pragmatics</a:t>
            </a:r>
            <a:endParaRPr lang="en-US" altLang="en-US" b="1"/>
          </a:p>
        </p:txBody>
      </p:sp>
      <p:sp>
        <p:nvSpPr>
          <p:cNvPr id="40963" name="Rectangle 3">
            <a:extLst>
              <a:ext uri="{FF2B5EF4-FFF2-40B4-BE49-F238E27FC236}">
                <a16:creationId xmlns:a16="http://schemas.microsoft.com/office/drawing/2014/main" id="{56765A13-BEEE-A341-A05B-EFDEADA92F18}"/>
              </a:ext>
            </a:extLst>
          </p:cNvPr>
          <p:cNvSpPr>
            <a:spLocks noGrp="1" noChangeArrowheads="1"/>
          </p:cNvSpPr>
          <p:nvPr>
            <p:ph type="body" idx="1"/>
          </p:nvPr>
        </p:nvSpPr>
        <p:spPr/>
        <p:txBody>
          <a:bodyPr/>
          <a:lstStyle/>
          <a:p>
            <a:pPr>
              <a:lnSpc>
                <a:spcPct val="90000"/>
              </a:lnSpc>
            </a:pPr>
            <a:r>
              <a:rPr lang="en-GB" altLang="zh-CN">
                <a:ea typeface="宋体" panose="02010600030101010101" pitchFamily="2" charset="-122"/>
              </a:rPr>
              <a:t>To explain HOW we interpret implicatures Grice introduced </a:t>
            </a:r>
            <a:r>
              <a:rPr lang="en-GB" altLang="zh-CN" b="1" u="sng">
                <a:ea typeface="宋体" panose="02010600030101010101" pitchFamily="2" charset="-122"/>
              </a:rPr>
              <a:t>the Cooperative Principal:</a:t>
            </a:r>
            <a:endParaRPr lang="en-GB" altLang="zh-CN" b="1">
              <a:ea typeface="宋体" panose="02010600030101010101" pitchFamily="2" charset="-122"/>
            </a:endParaRPr>
          </a:p>
          <a:p>
            <a:pPr>
              <a:lnSpc>
                <a:spcPct val="90000"/>
              </a:lnSpc>
            </a:pPr>
            <a:r>
              <a:rPr lang="en-GB" altLang="zh-CN" b="1">
                <a:ea typeface="宋体" panose="02010600030101010101" pitchFamily="2" charset="-122"/>
              </a:rPr>
              <a:t>Make your contribution such as required, at the stage at which it occurs, by the accepted purpose or direction of the talk exchange in which you are engaged.</a:t>
            </a:r>
            <a:endParaRPr lang="en-US" altLang="en-US" b="1"/>
          </a:p>
        </p:txBody>
      </p:sp>
    </p:spTree>
    <p:extLst>
      <p:ext uri="{BB962C8B-B14F-4D97-AF65-F5344CB8AC3E}">
        <p14:creationId xmlns:p14="http://schemas.microsoft.com/office/powerpoint/2010/main" val="112137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8701C75-B246-EF45-89BD-95E2630252E1}"/>
              </a:ext>
            </a:extLst>
          </p:cNvPr>
          <p:cNvSpPr>
            <a:spLocks noGrp="1" noChangeArrowheads="1"/>
          </p:cNvSpPr>
          <p:nvPr>
            <p:ph type="title"/>
          </p:nvPr>
        </p:nvSpPr>
        <p:spPr/>
        <p:txBody>
          <a:bodyPr/>
          <a:lstStyle/>
          <a:p>
            <a:r>
              <a:rPr lang="en-US" altLang="en-US" sz="4000" b="1"/>
              <a:t>Structural and functional definitions of discourse</a:t>
            </a:r>
          </a:p>
        </p:txBody>
      </p:sp>
      <p:sp>
        <p:nvSpPr>
          <p:cNvPr id="69635" name="Rectangle 3">
            <a:extLst>
              <a:ext uri="{FF2B5EF4-FFF2-40B4-BE49-F238E27FC236}">
                <a16:creationId xmlns:a16="http://schemas.microsoft.com/office/drawing/2014/main" id="{0D01321C-3C8D-7A4C-B586-7D70F1E3D0DF}"/>
              </a:ext>
            </a:extLst>
          </p:cNvPr>
          <p:cNvSpPr>
            <a:spLocks noGrp="1" noChangeArrowheads="1"/>
          </p:cNvSpPr>
          <p:nvPr>
            <p:ph type="body" idx="1"/>
          </p:nvPr>
        </p:nvSpPr>
        <p:spPr/>
        <p:txBody>
          <a:bodyPr/>
          <a:lstStyle/>
          <a:p>
            <a:r>
              <a:rPr lang="en-GB" altLang="en-US" u="sng">
                <a:ea typeface="新細明體" panose="02020500000000000000" pitchFamily="18" charset="-120"/>
              </a:rPr>
              <a:t>Structural or textual definition of discourse</a:t>
            </a:r>
            <a:r>
              <a:rPr lang="en-GB" altLang="en-US">
                <a:ea typeface="新細明體" panose="02020500000000000000" pitchFamily="18" charset="-120"/>
              </a:rPr>
              <a:t>:</a:t>
            </a:r>
          </a:p>
          <a:p>
            <a:pPr>
              <a:buFont typeface="Wingdings" pitchFamily="2" charset="2"/>
              <a:buNone/>
            </a:pPr>
            <a:r>
              <a:rPr lang="en-GB" altLang="en-US">
                <a:ea typeface="新細明體" panose="02020500000000000000" pitchFamily="18" charset="-120"/>
              </a:rPr>
              <a:t>	Discourse is a particular unit of language (above the sentence).</a:t>
            </a:r>
            <a:endParaRPr lang="en-GB" altLang="en-US" u="sng">
              <a:ea typeface="新細明體" panose="02020500000000000000" pitchFamily="18" charset="-120"/>
            </a:endParaRPr>
          </a:p>
          <a:p>
            <a:r>
              <a:rPr lang="en-GB" altLang="en-US" u="sng">
                <a:ea typeface="新細明體" panose="02020500000000000000" pitchFamily="18" charset="-120"/>
              </a:rPr>
              <a:t>Functional definition of discourse: </a:t>
            </a:r>
            <a:r>
              <a:rPr lang="en-GB" altLang="en-US">
                <a:ea typeface="新細明體" panose="02020500000000000000" pitchFamily="18" charset="-120"/>
              </a:rPr>
              <a:t>Discourse is a particular focus of language use.</a:t>
            </a:r>
            <a:endParaRPr lang="en-US" altLang="en-US"/>
          </a:p>
        </p:txBody>
      </p:sp>
    </p:spTree>
    <p:extLst>
      <p:ext uri="{BB962C8B-B14F-4D97-AF65-F5344CB8AC3E}">
        <p14:creationId xmlns:p14="http://schemas.microsoft.com/office/powerpoint/2010/main" val="485462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24F6979-193B-EF43-95F8-C1D2E2172419}"/>
              </a:ext>
            </a:extLst>
          </p:cNvPr>
          <p:cNvSpPr>
            <a:spLocks noGrp="1" noChangeArrowheads="1"/>
          </p:cNvSpPr>
          <p:nvPr>
            <p:ph type="title"/>
          </p:nvPr>
        </p:nvSpPr>
        <p:spPr/>
        <p:txBody>
          <a:bodyPr/>
          <a:lstStyle/>
          <a:p>
            <a:r>
              <a:rPr lang="en-GB" altLang="en-US" b="1">
                <a:ea typeface="新細明體" panose="02020500000000000000" pitchFamily="18" charset="-120"/>
              </a:rPr>
              <a:t>Pragmatics</a:t>
            </a:r>
            <a:endParaRPr lang="en-US" altLang="en-US" b="1"/>
          </a:p>
        </p:txBody>
      </p:sp>
      <p:sp>
        <p:nvSpPr>
          <p:cNvPr id="41987" name="Rectangle 3">
            <a:extLst>
              <a:ext uri="{FF2B5EF4-FFF2-40B4-BE49-F238E27FC236}">
                <a16:creationId xmlns:a16="http://schemas.microsoft.com/office/drawing/2014/main" id="{414F899B-A5F2-6F40-A7BE-AB57D39FF212}"/>
              </a:ext>
            </a:extLst>
          </p:cNvPr>
          <p:cNvSpPr>
            <a:spLocks noGrp="1" noChangeArrowheads="1"/>
          </p:cNvSpPr>
          <p:nvPr>
            <p:ph type="body" idx="1"/>
          </p:nvPr>
        </p:nvSpPr>
        <p:spPr/>
        <p:txBody>
          <a:bodyPr/>
          <a:lstStyle/>
          <a:p>
            <a:pPr>
              <a:lnSpc>
                <a:spcPct val="90000"/>
              </a:lnSpc>
            </a:pPr>
            <a:r>
              <a:rPr lang="en-GB" altLang="zh-CN" sz="2400">
                <a:ea typeface="宋体" panose="02010600030101010101" pitchFamily="2" charset="-122"/>
              </a:rPr>
              <a:t>There are four conversational maxims which help us to realize the implicit meaning if an utterance:</a:t>
            </a:r>
            <a:endParaRPr lang="en-GB" altLang="zh-CN" sz="2400" b="1" u="sng">
              <a:ea typeface="宋体" panose="02010600030101010101" pitchFamily="2" charset="-122"/>
            </a:endParaRPr>
          </a:p>
          <a:p>
            <a:pPr>
              <a:lnSpc>
                <a:spcPct val="90000"/>
              </a:lnSpc>
            </a:pPr>
            <a:r>
              <a:rPr lang="en-GB" altLang="zh-CN" sz="2400" b="1" u="sng">
                <a:ea typeface="宋体" panose="02010600030101010101" pitchFamily="2" charset="-122"/>
              </a:rPr>
              <a:t>Maxim of Quantity:</a:t>
            </a:r>
            <a:endParaRPr lang="en-GB" altLang="zh-CN" sz="2400">
              <a:ea typeface="宋体" panose="02010600030101010101" pitchFamily="2" charset="-122"/>
            </a:endParaRPr>
          </a:p>
          <a:p>
            <a:pPr>
              <a:lnSpc>
                <a:spcPct val="90000"/>
              </a:lnSpc>
              <a:buFont typeface="Wingdings" pitchFamily="2" charset="2"/>
              <a:buNone/>
            </a:pPr>
            <a:r>
              <a:rPr lang="en-GB" altLang="zh-CN" sz="2400">
                <a:ea typeface="宋体" panose="02010600030101010101" pitchFamily="2" charset="-122"/>
              </a:rPr>
              <a:t>	Make your contributions as informative as required (for the current purposes of the exchange). Do not make your contribution more informative than required.</a:t>
            </a:r>
          </a:p>
          <a:p>
            <a:pPr>
              <a:lnSpc>
                <a:spcPct val="90000"/>
              </a:lnSpc>
              <a:buFont typeface="Wingdings" pitchFamily="2" charset="2"/>
              <a:buNone/>
            </a:pPr>
            <a:endParaRPr lang="en-GB" altLang="zh-CN" sz="2400" b="1" u="sng">
              <a:ea typeface="宋体" panose="02010600030101010101" pitchFamily="2" charset="-122"/>
            </a:endParaRPr>
          </a:p>
          <a:p>
            <a:pPr>
              <a:lnSpc>
                <a:spcPct val="90000"/>
              </a:lnSpc>
            </a:pPr>
            <a:r>
              <a:rPr lang="en-GB" altLang="zh-CN" sz="2400" b="1" u="sng">
                <a:ea typeface="宋体" panose="02010600030101010101" pitchFamily="2" charset="-122"/>
              </a:rPr>
              <a:t>Maxim of Quality:</a:t>
            </a:r>
            <a:endParaRPr lang="en-GB" altLang="zh-CN" sz="2400">
              <a:ea typeface="宋体" panose="02010600030101010101" pitchFamily="2" charset="-122"/>
            </a:endParaRPr>
          </a:p>
          <a:p>
            <a:pPr>
              <a:lnSpc>
                <a:spcPct val="90000"/>
              </a:lnSpc>
              <a:buFont typeface="Wingdings" pitchFamily="2" charset="2"/>
              <a:buNone/>
            </a:pPr>
            <a:r>
              <a:rPr lang="en-GB" altLang="zh-CN" sz="2400">
                <a:ea typeface="宋体" panose="02010600030101010101" pitchFamily="2" charset="-122"/>
              </a:rPr>
              <a:t>	Do not say what you believe to be false. Do not say something if you lack adequate evidence.</a:t>
            </a:r>
            <a:endParaRPr lang="en-US" altLang="en-US" sz="2400"/>
          </a:p>
        </p:txBody>
      </p:sp>
    </p:spTree>
    <p:extLst>
      <p:ext uri="{BB962C8B-B14F-4D97-AF65-F5344CB8AC3E}">
        <p14:creationId xmlns:p14="http://schemas.microsoft.com/office/powerpoint/2010/main" val="353925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F05B776-70BD-EE47-9A87-45C83A2DCEF1}"/>
              </a:ext>
            </a:extLst>
          </p:cNvPr>
          <p:cNvSpPr>
            <a:spLocks noGrp="1" noChangeArrowheads="1"/>
          </p:cNvSpPr>
          <p:nvPr>
            <p:ph type="title"/>
          </p:nvPr>
        </p:nvSpPr>
        <p:spPr/>
        <p:txBody>
          <a:bodyPr/>
          <a:lstStyle/>
          <a:p>
            <a:r>
              <a:rPr lang="en-GB" altLang="en-US" b="1">
                <a:ea typeface="新細明體" panose="02020500000000000000" pitchFamily="18" charset="-120"/>
              </a:rPr>
              <a:t>Pragmatics</a:t>
            </a:r>
            <a:endParaRPr lang="en-US" altLang="en-US" b="1"/>
          </a:p>
        </p:txBody>
      </p:sp>
      <p:sp>
        <p:nvSpPr>
          <p:cNvPr id="43011" name="Rectangle 3">
            <a:extLst>
              <a:ext uri="{FF2B5EF4-FFF2-40B4-BE49-F238E27FC236}">
                <a16:creationId xmlns:a16="http://schemas.microsoft.com/office/drawing/2014/main" id="{A9392FB0-65F3-1C44-8AE4-ED8DEDEE187D}"/>
              </a:ext>
            </a:extLst>
          </p:cNvPr>
          <p:cNvSpPr>
            <a:spLocks noGrp="1" noChangeArrowheads="1"/>
          </p:cNvSpPr>
          <p:nvPr>
            <p:ph type="body" idx="1"/>
          </p:nvPr>
        </p:nvSpPr>
        <p:spPr/>
        <p:txBody>
          <a:bodyPr/>
          <a:lstStyle/>
          <a:p>
            <a:pPr marL="609600" indent="-609600">
              <a:lnSpc>
                <a:spcPct val="80000"/>
              </a:lnSpc>
            </a:pPr>
            <a:r>
              <a:rPr lang="en-GB" altLang="zh-CN" sz="2000" b="1" u="sng">
                <a:ea typeface="宋体" panose="02010600030101010101" pitchFamily="2" charset="-122"/>
              </a:rPr>
              <a:t>Maxim of Relation:</a:t>
            </a:r>
            <a:endParaRPr lang="en-GB" altLang="zh-CN" sz="2000">
              <a:ea typeface="宋体" panose="02010600030101010101" pitchFamily="2" charset="-122"/>
            </a:endParaRPr>
          </a:p>
          <a:p>
            <a:pPr marL="609600" indent="-609600">
              <a:lnSpc>
                <a:spcPct val="80000"/>
              </a:lnSpc>
              <a:buNone/>
            </a:pPr>
            <a:r>
              <a:rPr lang="en-GB" altLang="zh-CN" sz="2000">
                <a:ea typeface="宋体" panose="02010600030101010101" pitchFamily="2" charset="-122"/>
              </a:rPr>
              <a:t>	Be relative.</a:t>
            </a:r>
          </a:p>
          <a:p>
            <a:pPr marL="609600" indent="-609600">
              <a:lnSpc>
                <a:spcPct val="80000"/>
              </a:lnSpc>
              <a:buNone/>
            </a:pPr>
            <a:endParaRPr lang="en-GB" altLang="zh-CN" sz="2000" b="1" u="sng">
              <a:ea typeface="宋体" panose="02010600030101010101" pitchFamily="2" charset="-122"/>
            </a:endParaRPr>
          </a:p>
          <a:p>
            <a:pPr marL="609600" indent="-609600">
              <a:lnSpc>
                <a:spcPct val="80000"/>
              </a:lnSpc>
            </a:pPr>
            <a:r>
              <a:rPr lang="en-GB" altLang="zh-CN" sz="2000" b="1" u="sng">
                <a:ea typeface="宋体" panose="02010600030101010101" pitchFamily="2" charset="-122"/>
              </a:rPr>
              <a:t>Maxim of Manner:</a:t>
            </a:r>
            <a:endParaRPr lang="en-GB" altLang="zh-CN" sz="2000">
              <a:ea typeface="宋体" panose="02010600030101010101" pitchFamily="2" charset="-122"/>
            </a:endParaRPr>
          </a:p>
          <a:p>
            <a:pPr marL="609600" indent="-609600">
              <a:lnSpc>
                <a:spcPct val="80000"/>
              </a:lnSpc>
              <a:buNone/>
            </a:pPr>
            <a:r>
              <a:rPr lang="en-GB" altLang="zh-CN" sz="2000">
                <a:ea typeface="宋体" panose="02010600030101010101" pitchFamily="2" charset="-122"/>
              </a:rPr>
              <a:t>	Be perspicuous (or express your ideas clearly)</a:t>
            </a:r>
          </a:p>
          <a:p>
            <a:pPr marL="609600" indent="-609600">
              <a:lnSpc>
                <a:spcPct val="80000"/>
              </a:lnSpc>
              <a:buNone/>
            </a:pPr>
            <a:r>
              <a:rPr lang="en-GB" altLang="zh-CN" sz="2000">
                <a:ea typeface="宋体" panose="02010600030101010101" pitchFamily="2" charset="-122"/>
              </a:rPr>
              <a:t>	Avoid obscurity of expressions (= do not use expressions which are not clear or easy to understand);</a:t>
            </a:r>
          </a:p>
          <a:p>
            <a:pPr marL="609600" indent="-609600">
              <a:lnSpc>
                <a:spcPct val="80000"/>
              </a:lnSpc>
              <a:buNone/>
            </a:pPr>
            <a:r>
              <a:rPr lang="en-GB" altLang="zh-CN" sz="2000">
                <a:ea typeface="宋体" panose="02010600030101010101" pitchFamily="2" charset="-122"/>
              </a:rPr>
              <a:t>	Avoid ambiguity (= presence of more than one meaning);</a:t>
            </a:r>
          </a:p>
          <a:p>
            <a:pPr marL="609600" indent="-609600">
              <a:lnSpc>
                <a:spcPct val="80000"/>
              </a:lnSpc>
              <a:buNone/>
            </a:pPr>
            <a:r>
              <a:rPr lang="en-GB" altLang="zh-CN" sz="2000">
                <a:ea typeface="宋体" panose="02010600030101010101" pitchFamily="2" charset="-122"/>
              </a:rPr>
              <a:t>	Be brief (avoid unnecessary usage of too many words);</a:t>
            </a:r>
          </a:p>
          <a:p>
            <a:pPr marL="609600" indent="-609600">
              <a:lnSpc>
                <a:spcPct val="80000"/>
              </a:lnSpc>
              <a:buNone/>
            </a:pPr>
            <a:r>
              <a:rPr lang="en-GB" altLang="zh-CN" sz="2000">
                <a:ea typeface="宋体" panose="02010600030101010101" pitchFamily="2" charset="-122"/>
              </a:rPr>
              <a:t>	Be orderly.</a:t>
            </a:r>
            <a:endParaRPr lang="en-US" altLang="en-US" sz="2000"/>
          </a:p>
        </p:txBody>
      </p:sp>
    </p:spTree>
    <p:extLst>
      <p:ext uri="{BB962C8B-B14F-4D97-AF65-F5344CB8AC3E}">
        <p14:creationId xmlns:p14="http://schemas.microsoft.com/office/powerpoint/2010/main" val="372865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57FE701-5E6E-D34F-9A90-7D71D74D3F3A}"/>
              </a:ext>
            </a:extLst>
          </p:cNvPr>
          <p:cNvSpPr>
            <a:spLocks noGrp="1" noChangeArrowheads="1"/>
          </p:cNvSpPr>
          <p:nvPr>
            <p:ph type="title"/>
          </p:nvPr>
        </p:nvSpPr>
        <p:spPr/>
        <p:txBody>
          <a:bodyPr/>
          <a:lstStyle/>
          <a:p>
            <a:r>
              <a:rPr lang="en-GB" altLang="en-US" b="1">
                <a:ea typeface="新細明體" panose="02020500000000000000" pitchFamily="18" charset="-120"/>
              </a:rPr>
              <a:t>Pragmatics</a:t>
            </a:r>
            <a:endParaRPr lang="en-US" altLang="en-US" b="1"/>
          </a:p>
        </p:txBody>
      </p:sp>
      <p:sp>
        <p:nvSpPr>
          <p:cNvPr id="44035" name="Rectangle 3">
            <a:extLst>
              <a:ext uri="{FF2B5EF4-FFF2-40B4-BE49-F238E27FC236}">
                <a16:creationId xmlns:a16="http://schemas.microsoft.com/office/drawing/2014/main" id="{825E7EB1-B8A5-6447-8F1A-9EF9570133DE}"/>
              </a:ext>
            </a:extLst>
          </p:cNvPr>
          <p:cNvSpPr>
            <a:spLocks noGrp="1" noChangeArrowheads="1"/>
          </p:cNvSpPr>
          <p:nvPr>
            <p:ph type="body" idx="1"/>
          </p:nvPr>
        </p:nvSpPr>
        <p:spPr/>
        <p:txBody>
          <a:bodyPr/>
          <a:lstStyle/>
          <a:p>
            <a:r>
              <a:rPr lang="en-GB" altLang="zh-CN" u="sng">
                <a:ea typeface="宋体" panose="02010600030101010101" pitchFamily="2" charset="-122"/>
              </a:rPr>
              <a:t>The contribution of Gricean pragmatics</a:t>
            </a:r>
            <a:r>
              <a:rPr lang="en-GB" altLang="zh-CN">
                <a:ea typeface="宋体" panose="02010600030101010101" pitchFamily="2" charset="-122"/>
              </a:rPr>
              <a:t> to DA is a set of principles that constrains speakers’ sequential choices in a text and allows hearers to recognize speaker’s intentions. </a:t>
            </a:r>
            <a:endParaRPr lang="en-US" altLang="en-US"/>
          </a:p>
        </p:txBody>
      </p:sp>
    </p:spTree>
    <p:extLst>
      <p:ext uri="{BB962C8B-B14F-4D97-AF65-F5344CB8AC3E}">
        <p14:creationId xmlns:p14="http://schemas.microsoft.com/office/powerpoint/2010/main" val="911148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3A66CAC-15FB-DB4D-9D98-7B37C22E8301}"/>
              </a:ext>
            </a:extLst>
          </p:cNvPr>
          <p:cNvSpPr>
            <a:spLocks noGrp="1" noChangeArrowheads="1"/>
          </p:cNvSpPr>
          <p:nvPr>
            <p:ph type="title"/>
          </p:nvPr>
        </p:nvSpPr>
        <p:spPr>
          <a:xfrm>
            <a:off x="1828800" y="609600"/>
            <a:ext cx="8153400" cy="1143000"/>
          </a:xfrm>
        </p:spPr>
        <p:txBody>
          <a:bodyPr/>
          <a:lstStyle/>
          <a:p>
            <a:r>
              <a:rPr lang="en-GB" altLang="en-US"/>
              <a:t>Herbert Paul Grice (1913-1988)</a:t>
            </a:r>
            <a:endParaRPr lang="en-US" altLang="en-US"/>
          </a:p>
        </p:txBody>
      </p:sp>
      <p:sp>
        <p:nvSpPr>
          <p:cNvPr id="54275" name="Rectangle 3">
            <a:extLst>
              <a:ext uri="{FF2B5EF4-FFF2-40B4-BE49-F238E27FC236}">
                <a16:creationId xmlns:a16="http://schemas.microsoft.com/office/drawing/2014/main" id="{5B808C83-D916-A042-9CC5-082D3DA4B2D4}"/>
              </a:ext>
            </a:extLst>
          </p:cNvPr>
          <p:cNvSpPr>
            <a:spLocks noGrp="1" noChangeArrowheads="1"/>
          </p:cNvSpPr>
          <p:nvPr>
            <p:ph type="body" idx="1"/>
          </p:nvPr>
        </p:nvSpPr>
        <p:spPr/>
        <p:txBody>
          <a:bodyPr>
            <a:normAutofit lnSpcReduction="10000"/>
          </a:bodyPr>
          <a:lstStyle/>
          <a:p>
            <a:pPr>
              <a:lnSpc>
                <a:spcPct val="90000"/>
              </a:lnSpc>
            </a:pPr>
            <a:r>
              <a:rPr lang="en-GB" altLang="en-US"/>
              <a:t>Studied and taught in Oxford until 1967.</a:t>
            </a:r>
          </a:p>
          <a:p>
            <a:pPr>
              <a:lnSpc>
                <a:spcPct val="90000"/>
              </a:lnSpc>
            </a:pPr>
            <a:r>
              <a:rPr lang="en-GB" altLang="en-US"/>
              <a:t>Belonged to the group of ordinary language philosophers which was lead by J.L. Austin (1911 - 1960).</a:t>
            </a:r>
          </a:p>
          <a:p>
            <a:pPr>
              <a:lnSpc>
                <a:spcPct val="90000"/>
              </a:lnSpc>
            </a:pPr>
            <a:r>
              <a:rPr lang="en-GB" altLang="en-US"/>
              <a:t>1967 – 1979: Professor of Philosophy at Berkeley, California (continued to teach until 1987).</a:t>
            </a:r>
          </a:p>
          <a:p>
            <a:pPr>
              <a:lnSpc>
                <a:spcPct val="90000"/>
              </a:lnSpc>
            </a:pPr>
            <a:r>
              <a:rPr lang="en-GB" altLang="en-US"/>
              <a:t>Some Important Contributions:</a:t>
            </a:r>
          </a:p>
          <a:p>
            <a:pPr lvl="1">
              <a:lnSpc>
                <a:spcPct val="90000"/>
              </a:lnSpc>
            </a:pPr>
            <a:endParaRPr lang="en-US" altLang="en-US"/>
          </a:p>
          <a:p>
            <a:pPr lvl="1">
              <a:lnSpc>
                <a:spcPct val="90000"/>
              </a:lnSpc>
            </a:pPr>
            <a:r>
              <a:rPr lang="en-US" altLang="en-US"/>
              <a:t>1967 William James Lectures at Harvard University entitled </a:t>
            </a:r>
            <a:r>
              <a:rPr lang="en-US" altLang="en-US" u="sng"/>
              <a:t>Logic and Conversation</a:t>
            </a:r>
            <a:r>
              <a:rPr lang="en-US" altLang="en-US"/>
              <a:t> (introducing the notion of conversational implicature).</a:t>
            </a:r>
          </a:p>
          <a:p>
            <a:pPr lvl="1">
              <a:lnSpc>
                <a:spcPct val="90000"/>
              </a:lnSpc>
            </a:pPr>
            <a:r>
              <a:rPr lang="en-US" altLang="en-US"/>
              <a:t>Meaning (1957): The distinction between natural and non-natural meaning and the definition of the latter.</a:t>
            </a:r>
          </a:p>
          <a:p>
            <a:pPr lvl="1">
              <a:lnSpc>
                <a:spcPct val="90000"/>
              </a:lnSpc>
            </a:pPr>
            <a:endParaRPr lang="en-US" altLang="en-US"/>
          </a:p>
        </p:txBody>
      </p:sp>
    </p:spTree>
    <p:extLst>
      <p:ext uri="{BB962C8B-B14F-4D97-AF65-F5344CB8AC3E}">
        <p14:creationId xmlns:p14="http://schemas.microsoft.com/office/powerpoint/2010/main" val="3737994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F9C8026-B52F-5B46-B3FE-5E134B6575D2}"/>
              </a:ext>
            </a:extLst>
          </p:cNvPr>
          <p:cNvSpPr>
            <a:spLocks noGrp="1" noChangeArrowheads="1"/>
          </p:cNvSpPr>
          <p:nvPr>
            <p:ph type="title"/>
          </p:nvPr>
        </p:nvSpPr>
        <p:spPr/>
        <p:txBody>
          <a:bodyPr/>
          <a:lstStyle/>
          <a:p>
            <a:r>
              <a:rPr lang="en-GB" altLang="en-US"/>
              <a:t>Logic and Conversation</a:t>
            </a:r>
            <a:endParaRPr lang="en-US" altLang="en-US"/>
          </a:p>
        </p:txBody>
      </p:sp>
      <p:sp>
        <p:nvSpPr>
          <p:cNvPr id="55299" name="Rectangle 3">
            <a:extLst>
              <a:ext uri="{FF2B5EF4-FFF2-40B4-BE49-F238E27FC236}">
                <a16:creationId xmlns:a16="http://schemas.microsoft.com/office/drawing/2014/main" id="{6EA5D277-F8BD-9F40-AB6A-A86E29742D47}"/>
              </a:ext>
            </a:extLst>
          </p:cNvPr>
          <p:cNvSpPr>
            <a:spLocks noGrp="1" noChangeArrowheads="1"/>
          </p:cNvSpPr>
          <p:nvPr>
            <p:ph type="body" idx="1"/>
          </p:nvPr>
        </p:nvSpPr>
        <p:spPr/>
        <p:txBody>
          <a:bodyPr/>
          <a:lstStyle/>
          <a:p>
            <a:r>
              <a:rPr lang="en-GB" altLang="en-US"/>
              <a:t>Published in full in 1989 in </a:t>
            </a:r>
            <a:r>
              <a:rPr lang="en-GB" altLang="en-US" u="sng"/>
              <a:t>Studies in the Way of Words</a:t>
            </a:r>
            <a:r>
              <a:rPr lang="en-GB" altLang="en-US"/>
              <a:t>, Harvard University Press.</a:t>
            </a:r>
          </a:p>
          <a:p>
            <a:endParaRPr lang="en-GB" altLang="en-US"/>
          </a:p>
          <a:p>
            <a:r>
              <a:rPr lang="en-GB" altLang="en-US"/>
              <a:t>It consists of 7 sections, section 2 also bearing the title </a:t>
            </a:r>
            <a:r>
              <a:rPr lang="en-GB" altLang="en-US" u="sng"/>
              <a:t>Logic and Conversation</a:t>
            </a:r>
            <a:r>
              <a:rPr lang="en-GB" altLang="en-US"/>
              <a:t>. Section 2 was previously published in 1975 and 1978.</a:t>
            </a:r>
            <a:endParaRPr lang="en-US" altLang="en-US"/>
          </a:p>
        </p:txBody>
      </p:sp>
    </p:spTree>
    <p:extLst>
      <p:ext uri="{BB962C8B-B14F-4D97-AF65-F5344CB8AC3E}">
        <p14:creationId xmlns:p14="http://schemas.microsoft.com/office/powerpoint/2010/main" val="3093774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5891C91-3849-8248-8242-F4B36AC5B8BF}"/>
              </a:ext>
            </a:extLst>
          </p:cNvPr>
          <p:cNvSpPr>
            <a:spLocks noGrp="1" noChangeArrowheads="1"/>
          </p:cNvSpPr>
          <p:nvPr>
            <p:ph type="title"/>
          </p:nvPr>
        </p:nvSpPr>
        <p:spPr/>
        <p:txBody>
          <a:bodyPr/>
          <a:lstStyle/>
          <a:p>
            <a:r>
              <a:rPr lang="en-GB" altLang="en-US"/>
              <a:t>Formal vs. Natural Language?</a:t>
            </a:r>
            <a:endParaRPr lang="en-US" altLang="en-US"/>
          </a:p>
        </p:txBody>
      </p:sp>
      <p:sp>
        <p:nvSpPr>
          <p:cNvPr id="56323" name="Rectangle 3">
            <a:extLst>
              <a:ext uri="{FF2B5EF4-FFF2-40B4-BE49-F238E27FC236}">
                <a16:creationId xmlns:a16="http://schemas.microsoft.com/office/drawing/2014/main" id="{BD016310-3C7C-CF4F-A5C2-7EDC87CCD4F5}"/>
              </a:ext>
            </a:extLst>
          </p:cNvPr>
          <p:cNvSpPr>
            <a:spLocks noGrp="1" noChangeArrowheads="1"/>
          </p:cNvSpPr>
          <p:nvPr>
            <p:ph type="body" idx="1"/>
          </p:nvPr>
        </p:nvSpPr>
        <p:spPr/>
        <p:txBody>
          <a:bodyPr/>
          <a:lstStyle/>
          <a:p>
            <a:pPr>
              <a:lnSpc>
                <a:spcPct val="90000"/>
              </a:lnSpc>
            </a:pPr>
            <a:r>
              <a:rPr lang="en-GB" altLang="en-US" sz="3200" b="1"/>
              <a:t>Formal Logic </a:t>
            </a:r>
            <a:r>
              <a:rPr lang="en-GB" altLang="en-US" sz="3200" b="1">
                <a:sym typeface="Symbol" pitchFamily="2" charset="2"/>
              </a:rPr>
              <a:t></a:t>
            </a:r>
            <a:r>
              <a:rPr lang="en-GB" altLang="en-US" sz="3200" b="1"/>
              <a:t> Logic of Natural Language</a:t>
            </a:r>
          </a:p>
          <a:p>
            <a:pPr>
              <a:lnSpc>
                <a:spcPct val="90000"/>
              </a:lnSpc>
            </a:pPr>
            <a:r>
              <a:rPr lang="en-GB" altLang="en-US"/>
              <a:t>Two Reactions:</a:t>
            </a:r>
          </a:p>
          <a:p>
            <a:pPr lvl="1">
              <a:lnSpc>
                <a:spcPct val="90000"/>
              </a:lnSpc>
            </a:pPr>
            <a:r>
              <a:rPr lang="en-US" altLang="en-US" b="1"/>
              <a:t>Formalist</a:t>
            </a:r>
            <a:r>
              <a:rPr lang="en-US" altLang="en-US"/>
              <a:t> (Russell)</a:t>
            </a:r>
          </a:p>
          <a:p>
            <a:pPr lvl="2">
              <a:lnSpc>
                <a:spcPct val="90000"/>
              </a:lnSpc>
            </a:pPr>
            <a:r>
              <a:rPr lang="en-US" altLang="en-US"/>
              <a:t>Natural Language doesn’t have a proper logic. It is</a:t>
            </a:r>
          </a:p>
          <a:p>
            <a:pPr lvl="3">
              <a:lnSpc>
                <a:spcPct val="90000"/>
              </a:lnSpc>
            </a:pPr>
            <a:r>
              <a:rPr lang="en-US" altLang="en-US"/>
              <a:t>Ambiguous </a:t>
            </a:r>
          </a:p>
          <a:p>
            <a:pPr lvl="3">
              <a:lnSpc>
                <a:spcPct val="90000"/>
              </a:lnSpc>
            </a:pPr>
            <a:r>
              <a:rPr lang="en-US" altLang="en-US"/>
              <a:t>Vagueness </a:t>
            </a:r>
          </a:p>
          <a:p>
            <a:pPr lvl="3">
              <a:lnSpc>
                <a:spcPct val="90000"/>
              </a:lnSpc>
            </a:pPr>
            <a:r>
              <a:rPr lang="en-US" altLang="en-US"/>
              <a:t>Metaphysically loaded:	Nobody committed the crime. </a:t>
            </a:r>
          </a:p>
          <a:p>
            <a:pPr lvl="2">
              <a:lnSpc>
                <a:spcPct val="90000"/>
              </a:lnSpc>
              <a:buFontTx/>
              <a:buNone/>
            </a:pPr>
            <a:r>
              <a:rPr lang="en-US" altLang="en-US"/>
              <a:t>				</a:t>
            </a:r>
            <a:r>
              <a:rPr lang="en-US" altLang="en-US" sz="1600"/>
              <a:t>Nothing happened.</a:t>
            </a:r>
          </a:p>
          <a:p>
            <a:pPr lvl="2">
              <a:lnSpc>
                <a:spcPct val="90000"/>
              </a:lnSpc>
            </a:pPr>
            <a:r>
              <a:rPr lang="en-US" altLang="en-US" sz="1600"/>
              <a:t>Remedy: Construct an ideal language.</a:t>
            </a:r>
          </a:p>
          <a:p>
            <a:pPr lvl="1">
              <a:lnSpc>
                <a:spcPct val="90000"/>
              </a:lnSpc>
            </a:pPr>
            <a:r>
              <a:rPr lang="en-US" altLang="en-US" sz="1800" b="1"/>
              <a:t>Informalist </a:t>
            </a:r>
            <a:r>
              <a:rPr lang="en-US" altLang="en-US" sz="1800"/>
              <a:t>(Austin, Wittgenstein II)</a:t>
            </a:r>
          </a:p>
          <a:p>
            <a:pPr lvl="2">
              <a:lnSpc>
                <a:spcPct val="90000"/>
              </a:lnSpc>
            </a:pPr>
            <a:r>
              <a:rPr lang="en-US" altLang="en-US" sz="1600"/>
              <a:t>Language doesn’t only serve science</a:t>
            </a:r>
          </a:p>
          <a:p>
            <a:pPr lvl="2">
              <a:lnSpc>
                <a:spcPct val="90000"/>
              </a:lnSpc>
            </a:pPr>
            <a:r>
              <a:rPr lang="en-US" altLang="en-US" sz="1600"/>
              <a:t>There must be place for an unsystematic unsimplified logic of natural language</a:t>
            </a:r>
          </a:p>
        </p:txBody>
      </p:sp>
    </p:spTree>
    <p:extLst>
      <p:ext uri="{BB962C8B-B14F-4D97-AF65-F5344CB8AC3E}">
        <p14:creationId xmlns:p14="http://schemas.microsoft.com/office/powerpoint/2010/main" val="1138920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2AC55FE-E86B-4846-8052-C16ED85C6103}"/>
              </a:ext>
            </a:extLst>
          </p:cNvPr>
          <p:cNvSpPr>
            <a:spLocks noGrp="1" noChangeArrowheads="1"/>
          </p:cNvSpPr>
          <p:nvPr>
            <p:ph type="title"/>
          </p:nvPr>
        </p:nvSpPr>
        <p:spPr/>
        <p:txBody>
          <a:bodyPr/>
          <a:lstStyle/>
          <a:p>
            <a:r>
              <a:rPr lang="en-GB" altLang="en-US"/>
              <a:t>Questioning the Presumption</a:t>
            </a:r>
            <a:endParaRPr lang="en-US" altLang="en-US"/>
          </a:p>
        </p:txBody>
      </p:sp>
      <p:sp>
        <p:nvSpPr>
          <p:cNvPr id="57347" name="Rectangle 3">
            <a:extLst>
              <a:ext uri="{FF2B5EF4-FFF2-40B4-BE49-F238E27FC236}">
                <a16:creationId xmlns:a16="http://schemas.microsoft.com/office/drawing/2014/main" id="{D3FB24F9-93FA-5E49-8A7C-017286471AA0}"/>
              </a:ext>
            </a:extLst>
          </p:cNvPr>
          <p:cNvSpPr>
            <a:spLocks noGrp="1" noChangeArrowheads="1"/>
          </p:cNvSpPr>
          <p:nvPr>
            <p:ph type="body" idx="1"/>
          </p:nvPr>
        </p:nvSpPr>
        <p:spPr>
          <a:xfrm>
            <a:off x="2209800" y="1981200"/>
            <a:ext cx="7772400" cy="2514600"/>
          </a:xfrm>
        </p:spPr>
        <p:txBody>
          <a:bodyPr>
            <a:normAutofit lnSpcReduction="10000"/>
          </a:bodyPr>
          <a:lstStyle/>
          <a:p>
            <a:r>
              <a:rPr lang="en-GB" altLang="en-US"/>
              <a:t>Grice: Do the Divergences between formal logic and natural language really exist?</a:t>
            </a:r>
          </a:p>
          <a:p>
            <a:endParaRPr lang="en-GB" altLang="en-US"/>
          </a:p>
          <a:p>
            <a:r>
              <a:rPr lang="en-US" altLang="en-US"/>
              <a:t>Maybe they aren’t that different, it is just a question of use: let’s look more closely at the conditions governing conversation.</a:t>
            </a:r>
          </a:p>
        </p:txBody>
      </p:sp>
      <p:sp>
        <p:nvSpPr>
          <p:cNvPr id="57348" name="Text Box 4">
            <a:extLst>
              <a:ext uri="{FF2B5EF4-FFF2-40B4-BE49-F238E27FC236}">
                <a16:creationId xmlns:a16="http://schemas.microsoft.com/office/drawing/2014/main" id="{01252A88-0BBC-0D4D-A736-77659772FD55}"/>
              </a:ext>
            </a:extLst>
          </p:cNvPr>
          <p:cNvSpPr txBox="1">
            <a:spLocks noChangeArrowheads="1"/>
          </p:cNvSpPr>
          <p:nvPr/>
        </p:nvSpPr>
        <p:spPr bwMode="auto">
          <a:xfrm>
            <a:off x="4556126" y="5222875"/>
            <a:ext cx="1320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What is said</a:t>
            </a:r>
            <a:endParaRPr lang="en-US" altLang="en-US"/>
          </a:p>
        </p:txBody>
      </p:sp>
      <p:sp>
        <p:nvSpPr>
          <p:cNvPr id="57349" name="Text Box 5">
            <a:extLst>
              <a:ext uri="{FF2B5EF4-FFF2-40B4-BE49-F238E27FC236}">
                <a16:creationId xmlns:a16="http://schemas.microsoft.com/office/drawing/2014/main" id="{4AB3675A-33BD-234D-9B9C-50472490C9DE}"/>
              </a:ext>
            </a:extLst>
          </p:cNvPr>
          <p:cNvSpPr txBox="1">
            <a:spLocks noChangeArrowheads="1"/>
          </p:cNvSpPr>
          <p:nvPr/>
        </p:nvSpPr>
        <p:spPr bwMode="auto">
          <a:xfrm>
            <a:off x="4862514" y="4572000"/>
            <a:ext cx="19264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What is implicated</a:t>
            </a:r>
            <a:endParaRPr lang="en-US" altLang="en-US"/>
          </a:p>
        </p:txBody>
      </p:sp>
      <p:sp>
        <p:nvSpPr>
          <p:cNvPr id="57351" name="Rectangle 7">
            <a:extLst>
              <a:ext uri="{FF2B5EF4-FFF2-40B4-BE49-F238E27FC236}">
                <a16:creationId xmlns:a16="http://schemas.microsoft.com/office/drawing/2014/main" id="{60FE395C-4AE9-8145-BB57-9DA7E988C63B}"/>
              </a:ext>
            </a:extLst>
          </p:cNvPr>
          <p:cNvSpPr>
            <a:spLocks noChangeArrowheads="1"/>
          </p:cNvSpPr>
          <p:nvPr/>
        </p:nvSpPr>
        <p:spPr bwMode="auto">
          <a:xfrm>
            <a:off x="4343400" y="5181600"/>
            <a:ext cx="22098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hlink">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Rectangle 8">
            <a:extLst>
              <a:ext uri="{FF2B5EF4-FFF2-40B4-BE49-F238E27FC236}">
                <a16:creationId xmlns:a16="http://schemas.microsoft.com/office/drawing/2014/main" id="{3A5F6AA0-240C-0E42-91B8-6C538F6EB71C}"/>
              </a:ext>
            </a:extLst>
          </p:cNvPr>
          <p:cNvSpPr>
            <a:spLocks noChangeArrowheads="1"/>
          </p:cNvSpPr>
          <p:nvPr/>
        </p:nvSpPr>
        <p:spPr bwMode="auto">
          <a:xfrm>
            <a:off x="3657600" y="4495800"/>
            <a:ext cx="38100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45728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F5C26F8-E1D1-574A-AAAD-79A6B48BB536}"/>
              </a:ext>
            </a:extLst>
          </p:cNvPr>
          <p:cNvSpPr>
            <a:spLocks noGrp="1" noChangeArrowheads="1"/>
          </p:cNvSpPr>
          <p:nvPr>
            <p:ph type="title"/>
          </p:nvPr>
        </p:nvSpPr>
        <p:spPr/>
        <p:txBody>
          <a:bodyPr/>
          <a:lstStyle/>
          <a:p>
            <a:r>
              <a:rPr lang="en-GB" altLang="en-US"/>
              <a:t>Literal Meaning &amp; Implicature</a:t>
            </a:r>
            <a:endParaRPr lang="en-US" altLang="en-US"/>
          </a:p>
        </p:txBody>
      </p:sp>
      <p:sp>
        <p:nvSpPr>
          <p:cNvPr id="58371" name="Rectangle 3">
            <a:extLst>
              <a:ext uri="{FF2B5EF4-FFF2-40B4-BE49-F238E27FC236}">
                <a16:creationId xmlns:a16="http://schemas.microsoft.com/office/drawing/2014/main" id="{BEE7F3D3-BFA0-DD4F-A995-46DD1331EF82}"/>
              </a:ext>
            </a:extLst>
          </p:cNvPr>
          <p:cNvSpPr>
            <a:spLocks noGrp="1" noChangeArrowheads="1"/>
          </p:cNvSpPr>
          <p:nvPr>
            <p:ph type="body" idx="1"/>
          </p:nvPr>
        </p:nvSpPr>
        <p:spPr/>
        <p:txBody>
          <a:bodyPr/>
          <a:lstStyle/>
          <a:p>
            <a:r>
              <a:rPr lang="en-GB" altLang="en-US" b="1"/>
              <a:t>A</a:t>
            </a:r>
            <a:r>
              <a:rPr lang="en-GB" altLang="en-US"/>
              <a:t>:	How is C getting on in his job?</a:t>
            </a:r>
          </a:p>
          <a:p>
            <a:pPr>
              <a:buFontTx/>
              <a:buNone/>
            </a:pPr>
            <a:r>
              <a:rPr lang="en-GB" altLang="en-US"/>
              <a:t>	</a:t>
            </a:r>
            <a:r>
              <a:rPr lang="en-GB" altLang="en-US" b="1"/>
              <a:t>B</a:t>
            </a:r>
            <a:r>
              <a:rPr lang="en-GB" altLang="en-US"/>
              <a:t>: 	Oh quite well, I think; he likes his colleagues</a:t>
            </a:r>
          </a:p>
          <a:p>
            <a:pPr>
              <a:buFontTx/>
              <a:buNone/>
            </a:pPr>
            <a:r>
              <a:rPr lang="en-GB" altLang="en-US"/>
              <a:t>		and he hasn’t been to prison yet.</a:t>
            </a:r>
          </a:p>
          <a:p>
            <a:r>
              <a:rPr lang="en-US" altLang="en-US"/>
              <a:t>&gt;&gt;	C is the sort of person likely to yield to temptation</a:t>
            </a:r>
          </a:p>
          <a:p>
            <a:pPr lvl="1">
              <a:buFontTx/>
              <a:buNone/>
            </a:pPr>
            <a:r>
              <a:rPr lang="en-US" altLang="en-US"/>
              <a:t>		from his occupation (strong implicature)</a:t>
            </a:r>
          </a:p>
          <a:p>
            <a:pPr>
              <a:buFontTx/>
              <a:buNone/>
            </a:pPr>
            <a:r>
              <a:rPr lang="en-US" altLang="en-US"/>
              <a:t>	&gt;&gt;  C possibly has an unpleasant job (weak implicature)</a:t>
            </a:r>
          </a:p>
          <a:p>
            <a:pPr>
              <a:buFontTx/>
              <a:buNone/>
            </a:pPr>
            <a:endParaRPr lang="en-US" altLang="en-US"/>
          </a:p>
          <a:p>
            <a:pPr>
              <a:buFontTx/>
              <a:buNone/>
            </a:pPr>
            <a:endParaRPr lang="en-US" altLang="en-US"/>
          </a:p>
        </p:txBody>
      </p:sp>
    </p:spTree>
    <p:extLst>
      <p:ext uri="{BB962C8B-B14F-4D97-AF65-F5344CB8AC3E}">
        <p14:creationId xmlns:p14="http://schemas.microsoft.com/office/powerpoint/2010/main" val="2469945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6718553-C329-0545-B723-EB5FE6463F8C}"/>
              </a:ext>
            </a:extLst>
          </p:cNvPr>
          <p:cNvSpPr>
            <a:spLocks noGrp="1" noChangeArrowheads="1"/>
          </p:cNvSpPr>
          <p:nvPr>
            <p:ph type="title"/>
          </p:nvPr>
        </p:nvSpPr>
        <p:spPr/>
        <p:txBody>
          <a:bodyPr/>
          <a:lstStyle/>
          <a:p>
            <a:r>
              <a:rPr lang="en-GB" altLang="en-US"/>
              <a:t>Varieties of Implicature</a:t>
            </a:r>
            <a:endParaRPr lang="en-US" altLang="en-US"/>
          </a:p>
        </p:txBody>
      </p:sp>
      <p:sp>
        <p:nvSpPr>
          <p:cNvPr id="60419" name="Rectangle 3">
            <a:extLst>
              <a:ext uri="{FF2B5EF4-FFF2-40B4-BE49-F238E27FC236}">
                <a16:creationId xmlns:a16="http://schemas.microsoft.com/office/drawing/2014/main" id="{FC5459D3-D09F-9445-8439-4A70D9D6C299}"/>
              </a:ext>
            </a:extLst>
          </p:cNvPr>
          <p:cNvSpPr>
            <a:spLocks noGrp="1" noChangeArrowheads="1"/>
          </p:cNvSpPr>
          <p:nvPr>
            <p:ph type="body" idx="1"/>
          </p:nvPr>
        </p:nvSpPr>
        <p:spPr/>
        <p:txBody>
          <a:bodyPr/>
          <a:lstStyle/>
          <a:p>
            <a:pPr>
              <a:buFontTx/>
              <a:buNone/>
            </a:pPr>
            <a:r>
              <a:rPr lang="en-GB" altLang="en-US" sz="2000" b="1"/>
              <a:t>Conventional</a:t>
            </a:r>
          </a:p>
          <a:p>
            <a:r>
              <a:rPr lang="en-GB" altLang="en-US" sz="2000"/>
              <a:t>He is an Englishman; he is, </a:t>
            </a:r>
            <a:r>
              <a:rPr lang="en-GB" altLang="en-US" sz="2000" b="1"/>
              <a:t>therefore</a:t>
            </a:r>
            <a:r>
              <a:rPr lang="en-GB" altLang="en-US" sz="2000"/>
              <a:t>, brave.</a:t>
            </a:r>
          </a:p>
          <a:p>
            <a:r>
              <a:rPr lang="en-GB" altLang="en-US" sz="2000"/>
              <a:t>Implicature: consequence relation.</a:t>
            </a:r>
          </a:p>
          <a:p>
            <a:r>
              <a:rPr lang="en-GB" altLang="en-US" sz="2000"/>
              <a:t>Why is it not part of the literal meaning? Does it affect the truth-conditions?</a:t>
            </a:r>
          </a:p>
          <a:p>
            <a:endParaRPr lang="en-GB" altLang="en-US" sz="2000" b="1"/>
          </a:p>
          <a:p>
            <a:pPr>
              <a:buFontTx/>
              <a:buNone/>
            </a:pPr>
            <a:r>
              <a:rPr lang="en-GB" altLang="en-US" sz="2000" b="1"/>
              <a:t>Conversational</a:t>
            </a:r>
          </a:p>
          <a:p>
            <a:r>
              <a:rPr lang="en-US" altLang="en-US" sz="2000"/>
              <a:t>Based on a principle which governs conversation:</a:t>
            </a:r>
          </a:p>
          <a:p>
            <a:pPr>
              <a:buFontTx/>
              <a:buNone/>
            </a:pPr>
            <a:r>
              <a:rPr lang="en-US" altLang="en-US" sz="2000"/>
              <a:t>	</a:t>
            </a:r>
            <a:r>
              <a:rPr lang="en-US" altLang="en-US" sz="2000" b="1"/>
              <a:t>The cooperative Principle</a:t>
            </a:r>
            <a:r>
              <a:rPr lang="en-US" altLang="en-US" sz="2000"/>
              <a:t>: Make your conversational contribution such as is required, at the stage at which it occurs, by the accepted purpose or direction of the talk exchange in which you are engaged.</a:t>
            </a:r>
          </a:p>
        </p:txBody>
      </p:sp>
    </p:spTree>
    <p:extLst>
      <p:ext uri="{BB962C8B-B14F-4D97-AF65-F5344CB8AC3E}">
        <p14:creationId xmlns:p14="http://schemas.microsoft.com/office/powerpoint/2010/main" val="517216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8336370-36BF-7A4E-9B18-2C8023E7CA30}"/>
              </a:ext>
            </a:extLst>
          </p:cNvPr>
          <p:cNvSpPr>
            <a:spLocks noGrp="1" noChangeArrowheads="1"/>
          </p:cNvSpPr>
          <p:nvPr>
            <p:ph type="title"/>
          </p:nvPr>
        </p:nvSpPr>
        <p:spPr/>
        <p:txBody>
          <a:bodyPr/>
          <a:lstStyle/>
          <a:p>
            <a:r>
              <a:rPr lang="en-GB" altLang="en-US"/>
              <a:t>The Maxims and their categories</a:t>
            </a:r>
            <a:endParaRPr lang="en-US" altLang="en-US"/>
          </a:p>
        </p:txBody>
      </p:sp>
      <p:sp>
        <p:nvSpPr>
          <p:cNvPr id="61443" name="Rectangle 3">
            <a:extLst>
              <a:ext uri="{FF2B5EF4-FFF2-40B4-BE49-F238E27FC236}">
                <a16:creationId xmlns:a16="http://schemas.microsoft.com/office/drawing/2014/main" id="{8FA76BF0-407F-7349-9CDD-29ED5E42BE7B}"/>
              </a:ext>
            </a:extLst>
          </p:cNvPr>
          <p:cNvSpPr>
            <a:spLocks noGrp="1" noChangeArrowheads="1"/>
          </p:cNvSpPr>
          <p:nvPr>
            <p:ph type="body" idx="1"/>
          </p:nvPr>
        </p:nvSpPr>
        <p:spPr/>
        <p:txBody>
          <a:bodyPr/>
          <a:lstStyle/>
          <a:p>
            <a:pPr marL="457200" indent="-457200">
              <a:buNone/>
            </a:pPr>
            <a:r>
              <a:rPr lang="en-GB" altLang="en-US" b="1"/>
              <a:t>Quantity</a:t>
            </a:r>
          </a:p>
          <a:p>
            <a:pPr marL="838200" lvl="1" indent="-381000"/>
            <a:r>
              <a:rPr lang="en-US" altLang="en-US"/>
              <a:t>Make your contribution as informative as is required (for the current purpose of the exchange)</a:t>
            </a:r>
          </a:p>
          <a:p>
            <a:pPr marL="838200" lvl="1" indent="-381000"/>
            <a:r>
              <a:rPr lang="en-US" altLang="en-US"/>
              <a:t>Do not make your contribution more informative than is required</a:t>
            </a:r>
          </a:p>
          <a:p>
            <a:pPr marL="838200" lvl="1" indent="-381000"/>
            <a:endParaRPr lang="en-US" altLang="en-US"/>
          </a:p>
          <a:p>
            <a:pPr marL="457200" indent="-457200">
              <a:buNone/>
            </a:pPr>
            <a:r>
              <a:rPr lang="en-US" altLang="en-US" b="1"/>
              <a:t>Quality</a:t>
            </a:r>
          </a:p>
          <a:p>
            <a:pPr marL="838200" lvl="1" indent="-381000"/>
            <a:r>
              <a:rPr lang="en-US" altLang="en-US"/>
              <a:t>Try to make your contribution one that is true</a:t>
            </a:r>
          </a:p>
          <a:p>
            <a:pPr marL="1257300" lvl="2" indent="-342900"/>
            <a:r>
              <a:rPr lang="en-US" altLang="en-US"/>
              <a:t>Do not say what you believe to be false</a:t>
            </a:r>
          </a:p>
          <a:p>
            <a:pPr marL="1257300" lvl="2" indent="-342900"/>
            <a:r>
              <a:rPr lang="en-US" altLang="en-US"/>
              <a:t>Do not say that for which you lack adequate evidence</a:t>
            </a:r>
          </a:p>
          <a:p>
            <a:pPr marL="838200" lvl="1" indent="-381000">
              <a:buNone/>
            </a:pPr>
            <a:endParaRPr lang="en-US" altLang="en-US"/>
          </a:p>
          <a:p>
            <a:pPr marL="838200" lvl="1" indent="-381000">
              <a:buNone/>
            </a:pPr>
            <a:r>
              <a:rPr lang="en-US" altLang="en-US"/>
              <a:t>Moore’s Paradox: It is raining, but I do not believe that it is raining.</a:t>
            </a:r>
          </a:p>
          <a:p>
            <a:pPr marL="457200" indent="-457200">
              <a:buNone/>
            </a:pPr>
            <a:endParaRPr lang="en-US" altLang="en-US"/>
          </a:p>
        </p:txBody>
      </p:sp>
    </p:spTree>
    <p:extLst>
      <p:ext uri="{BB962C8B-B14F-4D97-AF65-F5344CB8AC3E}">
        <p14:creationId xmlns:p14="http://schemas.microsoft.com/office/powerpoint/2010/main" val="220716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1F6507F-066A-4E47-BB09-B07AFEE01941}"/>
              </a:ext>
            </a:extLst>
          </p:cNvPr>
          <p:cNvSpPr>
            <a:spLocks noGrp="1" noChangeArrowheads="1"/>
          </p:cNvSpPr>
          <p:nvPr>
            <p:ph type="title"/>
          </p:nvPr>
        </p:nvSpPr>
        <p:spPr/>
        <p:txBody>
          <a:bodyPr/>
          <a:lstStyle/>
          <a:p>
            <a:r>
              <a:rPr lang="en-US" altLang="en-US" sz="4000"/>
              <a:t>Structural approach to discourse</a:t>
            </a:r>
          </a:p>
        </p:txBody>
      </p:sp>
      <p:sp>
        <p:nvSpPr>
          <p:cNvPr id="70659" name="Rectangle 3">
            <a:extLst>
              <a:ext uri="{FF2B5EF4-FFF2-40B4-BE49-F238E27FC236}">
                <a16:creationId xmlns:a16="http://schemas.microsoft.com/office/drawing/2014/main" id="{5233A6B5-C498-2441-A8E0-F58E7A73AA18}"/>
              </a:ext>
            </a:extLst>
          </p:cNvPr>
          <p:cNvSpPr>
            <a:spLocks noGrp="1" noChangeArrowheads="1"/>
          </p:cNvSpPr>
          <p:nvPr>
            <p:ph type="body" idx="1"/>
          </p:nvPr>
        </p:nvSpPr>
        <p:spPr/>
        <p:txBody>
          <a:bodyPr/>
          <a:lstStyle/>
          <a:p>
            <a:pPr>
              <a:lnSpc>
                <a:spcPct val="90000"/>
              </a:lnSpc>
            </a:pPr>
            <a:r>
              <a:rPr lang="en-GB" altLang="en-US" sz="2400">
                <a:ea typeface="新細明體" panose="02020500000000000000" pitchFamily="18" charset="-120"/>
              </a:rPr>
              <a:t>Find the constituents that have particular relationships with each other and that can occur in a restricted number of arrangements;</a:t>
            </a:r>
          </a:p>
          <a:p>
            <a:pPr>
              <a:lnSpc>
                <a:spcPct val="90000"/>
              </a:lnSpc>
            </a:pPr>
            <a:r>
              <a:rPr lang="en-GB" altLang="en-US" sz="2400">
                <a:ea typeface="新細明體" panose="02020500000000000000" pitchFamily="18" charset="-120"/>
              </a:rPr>
              <a:t>Problems: units in which people speak do not always look like sentences, or grammatically correct sentences. </a:t>
            </a:r>
            <a:endParaRPr lang="en-GB" altLang="en-US" sz="2400" u="sng">
              <a:ea typeface="新細明體" panose="02020500000000000000" pitchFamily="18" charset="-120"/>
            </a:endParaRPr>
          </a:p>
          <a:p>
            <a:pPr>
              <a:lnSpc>
                <a:spcPct val="90000"/>
              </a:lnSpc>
              <a:buFont typeface="Wingdings" pitchFamily="2" charset="2"/>
              <a:buNone/>
            </a:pPr>
            <a:r>
              <a:rPr lang="en-GB" altLang="en-US" sz="2400" u="sng">
                <a:ea typeface="新細明體" panose="02020500000000000000" pitchFamily="18" charset="-120"/>
              </a:rPr>
              <a:t>Example 1</a:t>
            </a:r>
            <a:endParaRPr lang="en-GB" altLang="en-US" sz="2400">
              <a:ea typeface="新細明體" panose="02020500000000000000" pitchFamily="18" charset="-120"/>
            </a:endParaRPr>
          </a:p>
          <a:p>
            <a:pPr>
              <a:lnSpc>
                <a:spcPct val="90000"/>
              </a:lnSpc>
              <a:buFont typeface="Wingdings" pitchFamily="2" charset="2"/>
              <a:buNone/>
            </a:pPr>
            <a:r>
              <a:rPr lang="en-GB" altLang="en-US" sz="2400">
                <a:ea typeface="新細明體" panose="02020500000000000000" pitchFamily="18" charset="-120"/>
              </a:rPr>
              <a:t>(From “The Colour Purple”, Alice Wharton)</a:t>
            </a:r>
          </a:p>
          <a:p>
            <a:pPr>
              <a:lnSpc>
                <a:spcPct val="90000"/>
              </a:lnSpc>
              <a:buFont typeface="Wingdings" pitchFamily="2" charset="2"/>
              <a:buNone/>
            </a:pPr>
            <a:r>
              <a:rPr lang="en-GB" altLang="en-US" sz="2400">
                <a:ea typeface="新細明體" panose="02020500000000000000" pitchFamily="18" charset="-120"/>
              </a:rPr>
              <a:t>	</a:t>
            </a:r>
            <a:r>
              <a:rPr lang="en-GB" altLang="en-US" sz="2000">
                <a:ea typeface="新細明體" panose="02020500000000000000" pitchFamily="18" charset="-120"/>
              </a:rPr>
              <a:t>Jack is tall and kind and don't hardly say anything. Love children. Respect his wife, Odessa, and all Odessa Amazon sisters (Celie’s Diary) </a:t>
            </a:r>
            <a:endParaRPr lang="en-US" altLang="en-US" sz="2000"/>
          </a:p>
        </p:txBody>
      </p:sp>
    </p:spTree>
    <p:extLst>
      <p:ext uri="{BB962C8B-B14F-4D97-AF65-F5344CB8AC3E}">
        <p14:creationId xmlns:p14="http://schemas.microsoft.com/office/powerpoint/2010/main" val="2279105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92F9742-1344-1E4C-AC27-FBFF7E837DDC}"/>
              </a:ext>
            </a:extLst>
          </p:cNvPr>
          <p:cNvSpPr>
            <a:spLocks noGrp="1" noChangeArrowheads="1"/>
          </p:cNvSpPr>
          <p:nvPr>
            <p:ph type="title"/>
          </p:nvPr>
        </p:nvSpPr>
        <p:spPr/>
        <p:txBody>
          <a:bodyPr/>
          <a:lstStyle/>
          <a:p>
            <a:r>
              <a:rPr lang="en-GB" altLang="en-US"/>
              <a:t>The Maxims and their categories</a:t>
            </a:r>
            <a:endParaRPr lang="en-US" altLang="en-US"/>
          </a:p>
        </p:txBody>
      </p:sp>
      <p:sp>
        <p:nvSpPr>
          <p:cNvPr id="62467" name="Rectangle 3">
            <a:extLst>
              <a:ext uri="{FF2B5EF4-FFF2-40B4-BE49-F238E27FC236}">
                <a16:creationId xmlns:a16="http://schemas.microsoft.com/office/drawing/2014/main" id="{1B22095F-FE96-A044-9406-DCD3B01D0A2E}"/>
              </a:ext>
            </a:extLst>
          </p:cNvPr>
          <p:cNvSpPr>
            <a:spLocks noGrp="1" noChangeArrowheads="1"/>
          </p:cNvSpPr>
          <p:nvPr>
            <p:ph type="body" idx="1"/>
          </p:nvPr>
        </p:nvSpPr>
        <p:spPr/>
        <p:txBody>
          <a:bodyPr/>
          <a:lstStyle/>
          <a:p>
            <a:pPr>
              <a:buFontTx/>
              <a:buNone/>
            </a:pPr>
            <a:r>
              <a:rPr lang="en-GB" altLang="en-US" b="1"/>
              <a:t>Relation</a:t>
            </a:r>
          </a:p>
          <a:p>
            <a:pPr lvl="1"/>
            <a:r>
              <a:rPr lang="en-GB" altLang="en-US"/>
              <a:t>Be relevant</a:t>
            </a:r>
          </a:p>
          <a:p>
            <a:pPr lvl="1"/>
            <a:endParaRPr lang="en-GB" altLang="en-US"/>
          </a:p>
          <a:p>
            <a:pPr>
              <a:buFontTx/>
              <a:buNone/>
            </a:pPr>
            <a:r>
              <a:rPr lang="en-GB" altLang="en-US" b="1"/>
              <a:t>Manner</a:t>
            </a:r>
          </a:p>
          <a:p>
            <a:pPr lvl="1"/>
            <a:r>
              <a:rPr lang="en-GB" altLang="en-US"/>
              <a:t>Avoid Obscurity of expression</a:t>
            </a:r>
          </a:p>
          <a:p>
            <a:pPr lvl="1"/>
            <a:r>
              <a:rPr lang="en-GB" altLang="en-US"/>
              <a:t>Avoid Ambiguity</a:t>
            </a:r>
          </a:p>
          <a:p>
            <a:pPr lvl="1"/>
            <a:r>
              <a:rPr lang="en-GB" altLang="en-US"/>
              <a:t>Be brief (avoid unnecessary prolixity)</a:t>
            </a:r>
          </a:p>
          <a:p>
            <a:pPr lvl="1"/>
            <a:r>
              <a:rPr lang="en-GB" altLang="en-US"/>
              <a:t>Be orderly	</a:t>
            </a:r>
            <a:endParaRPr lang="en-US" altLang="en-US"/>
          </a:p>
        </p:txBody>
      </p:sp>
    </p:spTree>
    <p:extLst>
      <p:ext uri="{BB962C8B-B14F-4D97-AF65-F5344CB8AC3E}">
        <p14:creationId xmlns:p14="http://schemas.microsoft.com/office/powerpoint/2010/main" val="208037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CCF1BF8-483C-B143-94C0-B1E572999129}"/>
              </a:ext>
            </a:extLst>
          </p:cNvPr>
          <p:cNvSpPr>
            <a:spLocks noGrp="1" noChangeArrowheads="1"/>
          </p:cNvSpPr>
          <p:nvPr>
            <p:ph type="title"/>
          </p:nvPr>
        </p:nvSpPr>
        <p:spPr/>
        <p:txBody>
          <a:bodyPr/>
          <a:lstStyle/>
          <a:p>
            <a:r>
              <a:rPr lang="en-GB" altLang="en-US"/>
              <a:t>Conversation as Rational Action</a:t>
            </a:r>
            <a:endParaRPr lang="en-US" altLang="en-US"/>
          </a:p>
        </p:txBody>
      </p:sp>
      <p:sp>
        <p:nvSpPr>
          <p:cNvPr id="63491" name="Rectangle 3">
            <a:extLst>
              <a:ext uri="{FF2B5EF4-FFF2-40B4-BE49-F238E27FC236}">
                <a16:creationId xmlns:a16="http://schemas.microsoft.com/office/drawing/2014/main" id="{064C8984-DC4D-CB4F-8C3E-8669D7CCCB8D}"/>
              </a:ext>
            </a:extLst>
          </p:cNvPr>
          <p:cNvSpPr>
            <a:spLocks noGrp="1" noChangeArrowheads="1"/>
          </p:cNvSpPr>
          <p:nvPr>
            <p:ph type="body" idx="1"/>
          </p:nvPr>
        </p:nvSpPr>
        <p:spPr/>
        <p:txBody>
          <a:bodyPr/>
          <a:lstStyle/>
          <a:p>
            <a:pPr>
              <a:buFontTx/>
              <a:buNone/>
            </a:pPr>
            <a:endParaRPr lang="en-GB" altLang="en-US"/>
          </a:p>
          <a:p>
            <a:r>
              <a:rPr lang="en-GB" altLang="en-US" b="1"/>
              <a:t>Quantity</a:t>
            </a:r>
            <a:r>
              <a:rPr lang="en-GB" altLang="en-US"/>
              <a:t>. Example A helps B to mend a car. If B needs 4 screws, A is expected to hand 4, not 2, or 6.</a:t>
            </a:r>
          </a:p>
          <a:p>
            <a:r>
              <a:rPr lang="en-US" altLang="en-US" b="1"/>
              <a:t>Quality</a:t>
            </a:r>
            <a:r>
              <a:rPr lang="en-US" altLang="en-US"/>
              <a:t>. If A asks for salt, A does not expect B to hand A the sugar.</a:t>
            </a:r>
          </a:p>
          <a:p>
            <a:r>
              <a:rPr lang="en-US" altLang="en-US" b="1"/>
              <a:t>Relation</a:t>
            </a:r>
            <a:r>
              <a:rPr lang="en-US" altLang="en-US"/>
              <a:t>. If B needs a screw, B does not expect that A will hand B a hammer, remote control,…</a:t>
            </a:r>
          </a:p>
          <a:p>
            <a:r>
              <a:rPr lang="en-US" altLang="en-US" b="1"/>
              <a:t>Manner</a:t>
            </a:r>
            <a:r>
              <a:rPr lang="en-US" altLang="en-US"/>
              <a:t>. Expect that from the way you carry out your action it is clear what contribution you are making.</a:t>
            </a:r>
          </a:p>
        </p:txBody>
      </p:sp>
    </p:spTree>
    <p:extLst>
      <p:ext uri="{BB962C8B-B14F-4D97-AF65-F5344CB8AC3E}">
        <p14:creationId xmlns:p14="http://schemas.microsoft.com/office/powerpoint/2010/main" val="1648863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F6DE8FB-0A3C-6E46-BABF-D63D16D173A3}"/>
              </a:ext>
            </a:extLst>
          </p:cNvPr>
          <p:cNvSpPr>
            <a:spLocks noGrp="1" noChangeArrowheads="1"/>
          </p:cNvSpPr>
          <p:nvPr>
            <p:ph type="title"/>
          </p:nvPr>
        </p:nvSpPr>
        <p:spPr/>
        <p:txBody>
          <a:bodyPr/>
          <a:lstStyle/>
          <a:p>
            <a:r>
              <a:rPr lang="en-GB" altLang="en-US"/>
              <a:t>Motivation</a:t>
            </a:r>
            <a:endParaRPr lang="en-US" altLang="en-US"/>
          </a:p>
        </p:txBody>
      </p:sp>
      <p:sp>
        <p:nvSpPr>
          <p:cNvPr id="64515" name="Rectangle 3">
            <a:extLst>
              <a:ext uri="{FF2B5EF4-FFF2-40B4-BE49-F238E27FC236}">
                <a16:creationId xmlns:a16="http://schemas.microsoft.com/office/drawing/2014/main" id="{5E20A879-5DC4-AD49-97A9-84FE34DB2576}"/>
              </a:ext>
            </a:extLst>
          </p:cNvPr>
          <p:cNvSpPr>
            <a:spLocks noGrp="1" noChangeArrowheads="1"/>
          </p:cNvSpPr>
          <p:nvPr>
            <p:ph type="body" idx="1"/>
          </p:nvPr>
        </p:nvSpPr>
        <p:spPr/>
        <p:txBody>
          <a:bodyPr/>
          <a:lstStyle/>
          <a:p>
            <a:r>
              <a:rPr lang="en-GB" altLang="en-US"/>
              <a:t>Why do we obey the cooperative principle and its subservient maxims? </a:t>
            </a:r>
          </a:p>
          <a:p>
            <a:endParaRPr lang="en-GB" altLang="en-US"/>
          </a:p>
          <a:p>
            <a:r>
              <a:rPr lang="en-GB" altLang="en-US"/>
              <a:t>Grice’s “answer”: if one is interested in communicating/conversation (giving and receiving information from others and influencing their behaviour and being influenced), then one has interest in people behaving according to the principle and its maxims. </a:t>
            </a:r>
            <a:endParaRPr lang="en-US" altLang="en-US"/>
          </a:p>
        </p:txBody>
      </p:sp>
    </p:spTree>
    <p:extLst>
      <p:ext uri="{BB962C8B-B14F-4D97-AF65-F5344CB8AC3E}">
        <p14:creationId xmlns:p14="http://schemas.microsoft.com/office/powerpoint/2010/main" val="3223867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49A4966-A686-C040-9929-A752D231CDBC}"/>
              </a:ext>
            </a:extLst>
          </p:cNvPr>
          <p:cNvSpPr>
            <a:spLocks noGrp="1" noChangeArrowheads="1"/>
          </p:cNvSpPr>
          <p:nvPr>
            <p:ph type="title"/>
          </p:nvPr>
        </p:nvSpPr>
        <p:spPr/>
        <p:txBody>
          <a:bodyPr/>
          <a:lstStyle/>
          <a:p>
            <a:r>
              <a:rPr lang="en-GB" altLang="en-US"/>
              <a:t>Conversational Implicatures</a:t>
            </a:r>
            <a:endParaRPr lang="en-US" altLang="en-US"/>
          </a:p>
        </p:txBody>
      </p:sp>
      <p:sp>
        <p:nvSpPr>
          <p:cNvPr id="59395" name="Rectangle 3">
            <a:extLst>
              <a:ext uri="{FF2B5EF4-FFF2-40B4-BE49-F238E27FC236}">
                <a16:creationId xmlns:a16="http://schemas.microsoft.com/office/drawing/2014/main" id="{A8379F66-B31C-9747-B738-D7452AC305B2}"/>
              </a:ext>
            </a:extLst>
          </p:cNvPr>
          <p:cNvSpPr>
            <a:spLocks noGrp="1" noChangeArrowheads="1"/>
          </p:cNvSpPr>
          <p:nvPr>
            <p:ph type="body" idx="1"/>
          </p:nvPr>
        </p:nvSpPr>
        <p:spPr/>
        <p:txBody>
          <a:bodyPr/>
          <a:lstStyle/>
          <a:p>
            <a:pPr>
              <a:buFontTx/>
              <a:buNone/>
            </a:pPr>
            <a:r>
              <a:rPr lang="en-GB" altLang="en-US"/>
              <a:t>How can participants behave in the light of the maxims?</a:t>
            </a:r>
          </a:p>
          <a:p>
            <a:pPr>
              <a:buFontTx/>
              <a:buNone/>
            </a:pPr>
            <a:endParaRPr lang="en-GB" altLang="en-US"/>
          </a:p>
          <a:p>
            <a:pPr lvl="1"/>
            <a:r>
              <a:rPr lang="en-US" altLang="en-US"/>
              <a:t>Quietly violate them. One is liable to the accusation of being misleading.</a:t>
            </a:r>
          </a:p>
          <a:p>
            <a:pPr lvl="1"/>
            <a:r>
              <a:rPr lang="en-US" altLang="en-US"/>
              <a:t>Opt out explicitly. “I cannot say more. My lips are sealed.”</a:t>
            </a:r>
          </a:p>
          <a:p>
            <a:pPr lvl="1"/>
            <a:r>
              <a:rPr lang="en-US" altLang="en-US"/>
              <a:t>Faced by a clash (e.g., between quantity and quality).</a:t>
            </a:r>
          </a:p>
          <a:p>
            <a:pPr lvl="1"/>
            <a:r>
              <a:rPr lang="en-US" altLang="en-US" b="1"/>
              <a:t>Flout</a:t>
            </a:r>
            <a:r>
              <a:rPr lang="en-US" altLang="en-US"/>
              <a:t> a maxim. The maxim is being </a:t>
            </a:r>
            <a:r>
              <a:rPr lang="en-US" altLang="en-US" b="1"/>
              <a:t>exploited</a:t>
            </a:r>
            <a:r>
              <a:rPr lang="en-US" altLang="en-US"/>
              <a:t>. </a:t>
            </a:r>
          </a:p>
          <a:p>
            <a:pPr lvl="1"/>
            <a:endParaRPr lang="en-US" altLang="en-US"/>
          </a:p>
        </p:txBody>
      </p:sp>
    </p:spTree>
    <p:extLst>
      <p:ext uri="{BB962C8B-B14F-4D97-AF65-F5344CB8AC3E}">
        <p14:creationId xmlns:p14="http://schemas.microsoft.com/office/powerpoint/2010/main" val="223520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185F0A8-3040-9C4D-AED8-59F41F80E40E}"/>
              </a:ext>
            </a:extLst>
          </p:cNvPr>
          <p:cNvSpPr>
            <a:spLocks noGrp="1" noChangeArrowheads="1"/>
          </p:cNvSpPr>
          <p:nvPr>
            <p:ph type="title"/>
          </p:nvPr>
        </p:nvSpPr>
        <p:spPr/>
        <p:txBody>
          <a:bodyPr/>
          <a:lstStyle/>
          <a:p>
            <a:r>
              <a:rPr lang="en-GB" altLang="en-US"/>
              <a:t>Conversational Implicatures</a:t>
            </a:r>
            <a:endParaRPr lang="en-US" altLang="en-US"/>
          </a:p>
        </p:txBody>
      </p:sp>
      <p:sp>
        <p:nvSpPr>
          <p:cNvPr id="65539" name="Rectangle 3">
            <a:extLst>
              <a:ext uri="{FF2B5EF4-FFF2-40B4-BE49-F238E27FC236}">
                <a16:creationId xmlns:a16="http://schemas.microsoft.com/office/drawing/2014/main" id="{D4FACB56-FC07-634E-8729-6384FBAFCC68}"/>
              </a:ext>
            </a:extLst>
          </p:cNvPr>
          <p:cNvSpPr>
            <a:spLocks noGrp="1" noChangeArrowheads="1"/>
          </p:cNvSpPr>
          <p:nvPr>
            <p:ph type="body" idx="1"/>
          </p:nvPr>
        </p:nvSpPr>
        <p:spPr/>
        <p:txBody>
          <a:bodyPr/>
          <a:lstStyle/>
          <a:p>
            <a:r>
              <a:rPr lang="en-GB" altLang="en-US" sz="2000"/>
              <a:t>A man who, by (in, when) saying (or making as if to say) that p has implicated q, may be said to have conversationally implicated that q, provided that </a:t>
            </a:r>
          </a:p>
          <a:p>
            <a:endParaRPr lang="en-GB" altLang="en-US" sz="2000"/>
          </a:p>
          <a:p>
            <a:pPr lvl="1">
              <a:buFontTx/>
              <a:buNone/>
            </a:pPr>
            <a:r>
              <a:rPr lang="en-GB" altLang="en-US" sz="1800"/>
              <a:t>	</a:t>
            </a:r>
            <a:r>
              <a:rPr lang="en-GB" altLang="en-US" sz="1800" b="1"/>
              <a:t>(1)</a:t>
            </a:r>
            <a:r>
              <a:rPr lang="en-GB" altLang="en-US" sz="1800"/>
              <a:t> he is to be presumed to be observing the conversational maxims, or at least the Cooperative Principle;</a:t>
            </a:r>
          </a:p>
          <a:p>
            <a:pPr lvl="1">
              <a:buFontTx/>
              <a:buNone/>
            </a:pPr>
            <a:r>
              <a:rPr lang="en-GB" altLang="en-US" sz="1800"/>
              <a:t>	</a:t>
            </a:r>
            <a:r>
              <a:rPr lang="en-GB" altLang="en-US" sz="1800" b="1"/>
              <a:t>(2)</a:t>
            </a:r>
            <a:r>
              <a:rPr lang="en-GB" altLang="en-US" sz="1800"/>
              <a:t> the supposition that he is aware that, or thinks that, q is required in order to make his saying or making as if to say p (doing so in those terms) consistent with this presumption; and </a:t>
            </a:r>
          </a:p>
          <a:p>
            <a:pPr lvl="1">
              <a:buFontTx/>
              <a:buNone/>
            </a:pPr>
            <a:r>
              <a:rPr lang="en-GB" altLang="en-US" sz="1800"/>
              <a:t>	</a:t>
            </a:r>
            <a:r>
              <a:rPr lang="en-GB" altLang="en-US" sz="1800" b="1"/>
              <a:t>(3)</a:t>
            </a:r>
            <a:r>
              <a:rPr lang="en-GB" altLang="en-US" sz="1800"/>
              <a:t> the speaker thinks (and would expect the hearer to think that the speaker thinks) that it is within the competence of the hearer to work out, or grasp intuitively, that the supposition mentioned in (2) is required. </a:t>
            </a:r>
            <a:endParaRPr lang="en-US" altLang="en-US" sz="1800"/>
          </a:p>
        </p:txBody>
      </p:sp>
    </p:spTree>
    <p:extLst>
      <p:ext uri="{BB962C8B-B14F-4D97-AF65-F5344CB8AC3E}">
        <p14:creationId xmlns:p14="http://schemas.microsoft.com/office/powerpoint/2010/main" val="1743410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5B3D2D7-C2D1-0841-BCF0-0F4B8A35511B}"/>
              </a:ext>
            </a:extLst>
          </p:cNvPr>
          <p:cNvSpPr>
            <a:spLocks noGrp="1" noChangeArrowheads="1"/>
          </p:cNvSpPr>
          <p:nvPr>
            <p:ph type="title"/>
          </p:nvPr>
        </p:nvSpPr>
        <p:spPr/>
        <p:txBody>
          <a:bodyPr/>
          <a:lstStyle/>
          <a:p>
            <a:r>
              <a:rPr lang="en-GB" altLang="en-US"/>
              <a:t>Conversational Implicatures</a:t>
            </a:r>
            <a:endParaRPr lang="en-US" altLang="en-US"/>
          </a:p>
        </p:txBody>
      </p:sp>
      <p:sp>
        <p:nvSpPr>
          <p:cNvPr id="66563" name="Rectangle 3">
            <a:extLst>
              <a:ext uri="{FF2B5EF4-FFF2-40B4-BE49-F238E27FC236}">
                <a16:creationId xmlns:a16="http://schemas.microsoft.com/office/drawing/2014/main" id="{5F550462-07B3-E749-935D-4BA9C1054271}"/>
              </a:ext>
            </a:extLst>
          </p:cNvPr>
          <p:cNvSpPr>
            <a:spLocks noGrp="1" noChangeArrowheads="1"/>
          </p:cNvSpPr>
          <p:nvPr>
            <p:ph type="body" idx="1"/>
          </p:nvPr>
        </p:nvSpPr>
        <p:spPr/>
        <p:txBody>
          <a:bodyPr/>
          <a:lstStyle/>
          <a:p>
            <a:pPr marL="457200" indent="-457200"/>
            <a:r>
              <a:rPr lang="en-GB" altLang="en-US"/>
              <a:t>S implicates q by saying p to H if </a:t>
            </a:r>
          </a:p>
          <a:p>
            <a:pPr marL="838200" lvl="1" indent="-381000"/>
            <a:endParaRPr lang="en-US" altLang="en-US"/>
          </a:p>
          <a:p>
            <a:pPr marL="838200" lvl="1" indent="-381000">
              <a:buFontTx/>
              <a:buAutoNum type="arabicPeriod"/>
            </a:pPr>
            <a:r>
              <a:rPr lang="en-US" altLang="en-US"/>
              <a:t>S and H  presume that S acts in line with the maxims and principle</a:t>
            </a:r>
          </a:p>
          <a:p>
            <a:pPr marL="838200" lvl="1" indent="-381000">
              <a:buFontTx/>
              <a:buAutoNum type="arabicPeriod"/>
            </a:pPr>
            <a:r>
              <a:rPr lang="en-US" altLang="en-US"/>
              <a:t>q is required to maintain that 1. holds.</a:t>
            </a:r>
          </a:p>
          <a:p>
            <a:pPr marL="838200" lvl="1" indent="-381000">
              <a:buFontTx/>
              <a:buAutoNum type="arabicPeriod"/>
            </a:pPr>
            <a:r>
              <a:rPr lang="en-US" altLang="en-US"/>
              <a:t>S believes that H can work out step 2., and S believes that H believes S believes that H can work out step 2.</a:t>
            </a:r>
          </a:p>
          <a:p>
            <a:pPr marL="457200" indent="-457200"/>
            <a:endParaRPr lang="en-US" altLang="en-US"/>
          </a:p>
          <a:p>
            <a:pPr marL="457200" indent="-457200"/>
            <a:r>
              <a:rPr lang="en-US" altLang="en-US"/>
              <a:t>H can use the conventional meaning of the words, the principle and maxims, the context, background knowledge, the assumption that the aforementioned information is shared.</a:t>
            </a:r>
          </a:p>
        </p:txBody>
      </p:sp>
    </p:spTree>
    <p:extLst>
      <p:ext uri="{BB962C8B-B14F-4D97-AF65-F5344CB8AC3E}">
        <p14:creationId xmlns:p14="http://schemas.microsoft.com/office/powerpoint/2010/main" val="3072216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C320A78-2718-F744-A75B-E1AB3DBB8C63}"/>
              </a:ext>
            </a:extLst>
          </p:cNvPr>
          <p:cNvSpPr>
            <a:spLocks noGrp="1" noChangeArrowheads="1"/>
          </p:cNvSpPr>
          <p:nvPr>
            <p:ph type="title"/>
          </p:nvPr>
        </p:nvSpPr>
        <p:spPr/>
        <p:txBody>
          <a:bodyPr/>
          <a:lstStyle/>
          <a:p>
            <a:r>
              <a:rPr lang="en-GB" altLang="en-US"/>
              <a:t>Examples</a:t>
            </a:r>
            <a:endParaRPr lang="en-US" altLang="en-US"/>
          </a:p>
        </p:txBody>
      </p:sp>
      <p:sp>
        <p:nvSpPr>
          <p:cNvPr id="67587" name="Rectangle 3">
            <a:extLst>
              <a:ext uri="{FF2B5EF4-FFF2-40B4-BE49-F238E27FC236}">
                <a16:creationId xmlns:a16="http://schemas.microsoft.com/office/drawing/2014/main" id="{C5172DF1-875D-5945-A196-9968313245DE}"/>
              </a:ext>
            </a:extLst>
          </p:cNvPr>
          <p:cNvSpPr>
            <a:spLocks noGrp="1" noChangeArrowheads="1"/>
          </p:cNvSpPr>
          <p:nvPr>
            <p:ph type="body" idx="1"/>
          </p:nvPr>
        </p:nvSpPr>
        <p:spPr/>
        <p:txBody>
          <a:bodyPr/>
          <a:lstStyle/>
          <a:p>
            <a:r>
              <a:rPr lang="en-GB" altLang="en-US" b="1"/>
              <a:t>Group A</a:t>
            </a:r>
            <a:r>
              <a:rPr lang="en-GB" altLang="en-US"/>
              <a:t> (no direct violation)</a:t>
            </a:r>
          </a:p>
          <a:p>
            <a:pPr lvl="1">
              <a:buFontTx/>
              <a:buNone/>
            </a:pPr>
            <a:r>
              <a:rPr lang="en-US" altLang="en-US"/>
              <a:t>A: I am out of petrol</a:t>
            </a:r>
          </a:p>
          <a:p>
            <a:pPr lvl="1">
              <a:buFontTx/>
              <a:buNone/>
            </a:pPr>
            <a:r>
              <a:rPr lang="en-US" altLang="en-US"/>
              <a:t>B: There is a garage around the corner</a:t>
            </a:r>
          </a:p>
          <a:p>
            <a:pPr lvl="1">
              <a:buFontTx/>
              <a:buNone/>
            </a:pPr>
            <a:endParaRPr lang="en-US" altLang="en-US"/>
          </a:p>
          <a:p>
            <a:pPr lvl="1">
              <a:buFontTx/>
              <a:buNone/>
            </a:pPr>
            <a:r>
              <a:rPr lang="en-US" altLang="en-US"/>
              <a:t>A: Smith doesn’t have a girlfriend these days</a:t>
            </a:r>
          </a:p>
          <a:p>
            <a:pPr lvl="1">
              <a:buFontTx/>
              <a:buNone/>
            </a:pPr>
            <a:r>
              <a:rPr lang="en-US" altLang="en-US"/>
              <a:t>B: He has been paying a lot of visits to New York lately</a:t>
            </a:r>
          </a:p>
          <a:p>
            <a:pPr lvl="1">
              <a:buFontTx/>
              <a:buNone/>
            </a:pPr>
            <a:endParaRPr lang="en-US" altLang="en-US"/>
          </a:p>
          <a:p>
            <a:r>
              <a:rPr lang="en-US" altLang="en-US" b="1"/>
              <a:t>Group B</a:t>
            </a:r>
            <a:r>
              <a:rPr lang="en-US" altLang="en-US"/>
              <a:t> (clashes)</a:t>
            </a:r>
          </a:p>
          <a:p>
            <a:pPr lvl="1">
              <a:buFontTx/>
              <a:buNone/>
            </a:pPr>
            <a:r>
              <a:rPr lang="en-US" altLang="en-US"/>
              <a:t>A: Where does C live?</a:t>
            </a:r>
          </a:p>
          <a:p>
            <a:pPr lvl="1">
              <a:buFontTx/>
              <a:buNone/>
            </a:pPr>
            <a:r>
              <a:rPr lang="en-US" altLang="en-US"/>
              <a:t>B: Somewhere in the South of France</a:t>
            </a:r>
          </a:p>
        </p:txBody>
      </p:sp>
    </p:spTree>
    <p:extLst>
      <p:ext uri="{BB962C8B-B14F-4D97-AF65-F5344CB8AC3E}">
        <p14:creationId xmlns:p14="http://schemas.microsoft.com/office/powerpoint/2010/main" val="3314857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78DE5A4-4DF5-784A-9345-E84699FB796E}"/>
              </a:ext>
            </a:extLst>
          </p:cNvPr>
          <p:cNvSpPr>
            <a:spLocks noGrp="1" noChangeArrowheads="1"/>
          </p:cNvSpPr>
          <p:nvPr>
            <p:ph type="title"/>
          </p:nvPr>
        </p:nvSpPr>
        <p:spPr/>
        <p:txBody>
          <a:bodyPr/>
          <a:lstStyle/>
          <a:p>
            <a:r>
              <a:rPr lang="en-GB" altLang="en-US"/>
              <a:t>Examples</a:t>
            </a:r>
            <a:endParaRPr lang="en-US" altLang="en-US"/>
          </a:p>
        </p:txBody>
      </p:sp>
      <p:sp>
        <p:nvSpPr>
          <p:cNvPr id="68611" name="Rectangle 3">
            <a:extLst>
              <a:ext uri="{FF2B5EF4-FFF2-40B4-BE49-F238E27FC236}">
                <a16:creationId xmlns:a16="http://schemas.microsoft.com/office/drawing/2014/main" id="{68084D34-A010-B047-AD60-3692D08EAC13}"/>
              </a:ext>
            </a:extLst>
          </p:cNvPr>
          <p:cNvSpPr>
            <a:spLocks noGrp="1" noChangeArrowheads="1"/>
          </p:cNvSpPr>
          <p:nvPr>
            <p:ph type="body" idx="1"/>
          </p:nvPr>
        </p:nvSpPr>
        <p:spPr/>
        <p:txBody>
          <a:bodyPr/>
          <a:lstStyle/>
          <a:p>
            <a:r>
              <a:rPr lang="en-GB" altLang="en-US" b="1"/>
              <a:t>Group C</a:t>
            </a:r>
            <a:r>
              <a:rPr lang="en-GB" altLang="en-US"/>
              <a:t>: (exploitation)</a:t>
            </a:r>
          </a:p>
          <a:p>
            <a:endParaRPr lang="en-GB" altLang="en-US"/>
          </a:p>
          <a:p>
            <a:pPr lvl="1">
              <a:buFontTx/>
              <a:buNone/>
            </a:pPr>
            <a:r>
              <a:rPr lang="en-US" altLang="en-US"/>
              <a:t>“Dear Sir, Mr. X’s command of English is excellent, and his</a:t>
            </a:r>
          </a:p>
          <a:p>
            <a:pPr lvl="1">
              <a:buFontTx/>
              <a:buNone/>
            </a:pPr>
            <a:r>
              <a:rPr lang="en-US" altLang="en-US"/>
              <a:t>attendance at tutorials has been regular. Yours etc.”</a:t>
            </a:r>
          </a:p>
          <a:p>
            <a:pPr lvl="1">
              <a:buFontTx/>
              <a:buNone/>
            </a:pPr>
            <a:endParaRPr lang="en-US" altLang="en-US"/>
          </a:p>
          <a:p>
            <a:pPr lvl="1">
              <a:buFontTx/>
              <a:buNone/>
            </a:pPr>
            <a:endParaRPr lang="en-US" altLang="en-US"/>
          </a:p>
        </p:txBody>
      </p:sp>
    </p:spTree>
    <p:extLst>
      <p:ext uri="{BB962C8B-B14F-4D97-AF65-F5344CB8AC3E}">
        <p14:creationId xmlns:p14="http://schemas.microsoft.com/office/powerpoint/2010/main" val="4236258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50FEA7C-C458-E141-B2B6-B21EBCBF7F49}"/>
              </a:ext>
            </a:extLst>
          </p:cNvPr>
          <p:cNvSpPr>
            <a:spLocks noGrp="1" noChangeArrowheads="1"/>
          </p:cNvSpPr>
          <p:nvPr>
            <p:ph type="title"/>
          </p:nvPr>
        </p:nvSpPr>
        <p:spPr/>
        <p:txBody>
          <a:bodyPr/>
          <a:lstStyle/>
          <a:p>
            <a:r>
              <a:rPr lang="en-GB" altLang="en-US"/>
              <a:t>Two types of conversation implicature</a:t>
            </a:r>
            <a:endParaRPr lang="en-US" altLang="en-US"/>
          </a:p>
        </p:txBody>
      </p:sp>
      <p:sp>
        <p:nvSpPr>
          <p:cNvPr id="70659" name="Rectangle 3">
            <a:extLst>
              <a:ext uri="{FF2B5EF4-FFF2-40B4-BE49-F238E27FC236}">
                <a16:creationId xmlns:a16="http://schemas.microsoft.com/office/drawing/2014/main" id="{4AAAAF33-1D14-AA46-9870-937B4567BE61}"/>
              </a:ext>
            </a:extLst>
          </p:cNvPr>
          <p:cNvSpPr>
            <a:spLocks noGrp="1" noChangeArrowheads="1"/>
          </p:cNvSpPr>
          <p:nvPr>
            <p:ph type="body" idx="1"/>
          </p:nvPr>
        </p:nvSpPr>
        <p:spPr/>
        <p:txBody>
          <a:bodyPr/>
          <a:lstStyle/>
          <a:p>
            <a:r>
              <a:rPr lang="en-GB" altLang="en-US" b="1"/>
              <a:t>Particularized conversational implicatures</a:t>
            </a:r>
          </a:p>
          <a:p>
            <a:endParaRPr lang="en-GB" altLang="en-US" b="1"/>
          </a:p>
          <a:p>
            <a:r>
              <a:rPr lang="en-GB" altLang="en-US" b="1"/>
              <a:t>Generalized conversational implicatures</a:t>
            </a:r>
          </a:p>
          <a:p>
            <a:pPr lvl="1"/>
            <a:endParaRPr lang="en-US" altLang="en-US"/>
          </a:p>
          <a:p>
            <a:pPr lvl="1">
              <a:buFontTx/>
              <a:buNone/>
            </a:pPr>
            <a:endParaRPr lang="en-US" altLang="en-US"/>
          </a:p>
        </p:txBody>
      </p:sp>
    </p:spTree>
    <p:extLst>
      <p:ext uri="{BB962C8B-B14F-4D97-AF65-F5344CB8AC3E}">
        <p14:creationId xmlns:p14="http://schemas.microsoft.com/office/powerpoint/2010/main" val="2170061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74A1583-D298-3343-B213-145FE813BF7F}"/>
              </a:ext>
            </a:extLst>
          </p:cNvPr>
          <p:cNvSpPr>
            <a:spLocks noGrp="1" noChangeArrowheads="1"/>
          </p:cNvSpPr>
          <p:nvPr>
            <p:ph type="title"/>
          </p:nvPr>
        </p:nvSpPr>
        <p:spPr/>
        <p:txBody>
          <a:bodyPr/>
          <a:lstStyle/>
          <a:p>
            <a:r>
              <a:rPr lang="en-GB" altLang="en-US"/>
              <a:t>Types of implicature</a:t>
            </a:r>
            <a:endParaRPr lang="en-US" altLang="en-US"/>
          </a:p>
        </p:txBody>
      </p:sp>
      <p:sp>
        <p:nvSpPr>
          <p:cNvPr id="71684" name="Text Box 4">
            <a:extLst>
              <a:ext uri="{FF2B5EF4-FFF2-40B4-BE49-F238E27FC236}">
                <a16:creationId xmlns:a16="http://schemas.microsoft.com/office/drawing/2014/main" id="{86252ADA-02CA-614E-BDBF-EF533E50A135}"/>
              </a:ext>
            </a:extLst>
          </p:cNvPr>
          <p:cNvSpPr txBox="1">
            <a:spLocks noChangeArrowheads="1"/>
          </p:cNvSpPr>
          <p:nvPr/>
        </p:nvSpPr>
        <p:spPr bwMode="auto">
          <a:xfrm>
            <a:off x="5638801" y="1981200"/>
            <a:ext cx="13349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implicatures</a:t>
            </a:r>
            <a:endParaRPr lang="en-US" altLang="en-US"/>
          </a:p>
        </p:txBody>
      </p:sp>
      <p:sp>
        <p:nvSpPr>
          <p:cNvPr id="71685" name="Text Box 5">
            <a:extLst>
              <a:ext uri="{FF2B5EF4-FFF2-40B4-BE49-F238E27FC236}">
                <a16:creationId xmlns:a16="http://schemas.microsoft.com/office/drawing/2014/main" id="{360DBB29-F282-4243-B5DB-DCEB31F07976}"/>
              </a:ext>
            </a:extLst>
          </p:cNvPr>
          <p:cNvSpPr txBox="1">
            <a:spLocks noChangeArrowheads="1"/>
          </p:cNvSpPr>
          <p:nvPr/>
        </p:nvSpPr>
        <p:spPr bwMode="auto">
          <a:xfrm>
            <a:off x="3641726" y="3470275"/>
            <a:ext cx="13944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conventional</a:t>
            </a:r>
            <a:endParaRPr lang="en-US" altLang="en-US"/>
          </a:p>
        </p:txBody>
      </p:sp>
      <p:sp>
        <p:nvSpPr>
          <p:cNvPr id="71686" name="Text Box 6">
            <a:extLst>
              <a:ext uri="{FF2B5EF4-FFF2-40B4-BE49-F238E27FC236}">
                <a16:creationId xmlns:a16="http://schemas.microsoft.com/office/drawing/2014/main" id="{88DED576-B86E-B64E-AFAB-9626636E1681}"/>
              </a:ext>
            </a:extLst>
          </p:cNvPr>
          <p:cNvSpPr txBox="1">
            <a:spLocks noChangeArrowheads="1"/>
          </p:cNvSpPr>
          <p:nvPr/>
        </p:nvSpPr>
        <p:spPr bwMode="auto">
          <a:xfrm>
            <a:off x="6918325" y="3470275"/>
            <a:ext cx="15491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conversational</a:t>
            </a:r>
            <a:endParaRPr lang="en-US" altLang="en-US"/>
          </a:p>
        </p:txBody>
      </p:sp>
      <p:sp>
        <p:nvSpPr>
          <p:cNvPr id="71687" name="Text Box 7">
            <a:extLst>
              <a:ext uri="{FF2B5EF4-FFF2-40B4-BE49-F238E27FC236}">
                <a16:creationId xmlns:a16="http://schemas.microsoft.com/office/drawing/2014/main" id="{69327559-CEDE-AB41-8C66-019E9CE0D2D1}"/>
              </a:ext>
            </a:extLst>
          </p:cNvPr>
          <p:cNvSpPr txBox="1">
            <a:spLocks noChangeArrowheads="1"/>
          </p:cNvSpPr>
          <p:nvPr/>
        </p:nvSpPr>
        <p:spPr bwMode="auto">
          <a:xfrm>
            <a:off x="5622925" y="5375275"/>
            <a:ext cx="12596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generalized</a:t>
            </a:r>
            <a:endParaRPr lang="en-US" altLang="en-US"/>
          </a:p>
        </p:txBody>
      </p:sp>
      <p:sp>
        <p:nvSpPr>
          <p:cNvPr id="71688" name="Text Box 8">
            <a:extLst>
              <a:ext uri="{FF2B5EF4-FFF2-40B4-BE49-F238E27FC236}">
                <a16:creationId xmlns:a16="http://schemas.microsoft.com/office/drawing/2014/main" id="{B9FB434A-298E-AC4D-8112-BD27711FDAE1}"/>
              </a:ext>
            </a:extLst>
          </p:cNvPr>
          <p:cNvSpPr txBox="1">
            <a:spLocks noChangeArrowheads="1"/>
          </p:cNvSpPr>
          <p:nvPr/>
        </p:nvSpPr>
        <p:spPr bwMode="auto">
          <a:xfrm>
            <a:off x="7908925" y="5375275"/>
            <a:ext cx="14666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particularized</a:t>
            </a:r>
            <a:endParaRPr lang="en-US" altLang="en-US"/>
          </a:p>
        </p:txBody>
      </p:sp>
      <p:sp>
        <p:nvSpPr>
          <p:cNvPr id="71689" name="Line 9">
            <a:extLst>
              <a:ext uri="{FF2B5EF4-FFF2-40B4-BE49-F238E27FC236}">
                <a16:creationId xmlns:a16="http://schemas.microsoft.com/office/drawing/2014/main" id="{68591431-C1A4-484F-8E78-F770F6E3CDCD}"/>
              </a:ext>
            </a:extLst>
          </p:cNvPr>
          <p:cNvSpPr>
            <a:spLocks noChangeShapeType="1"/>
          </p:cNvSpPr>
          <p:nvPr/>
        </p:nvSpPr>
        <p:spPr bwMode="auto">
          <a:xfrm flipH="1">
            <a:off x="4953000" y="2667000"/>
            <a:ext cx="1371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0" name="Line 10">
            <a:extLst>
              <a:ext uri="{FF2B5EF4-FFF2-40B4-BE49-F238E27FC236}">
                <a16:creationId xmlns:a16="http://schemas.microsoft.com/office/drawing/2014/main" id="{E1E635AF-F562-1F49-AEBE-1E7A7F18C9BE}"/>
              </a:ext>
            </a:extLst>
          </p:cNvPr>
          <p:cNvSpPr>
            <a:spLocks noChangeShapeType="1"/>
          </p:cNvSpPr>
          <p:nvPr/>
        </p:nvSpPr>
        <p:spPr bwMode="auto">
          <a:xfrm>
            <a:off x="6324600" y="2667000"/>
            <a:ext cx="1524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1" name="Line 11">
            <a:extLst>
              <a:ext uri="{FF2B5EF4-FFF2-40B4-BE49-F238E27FC236}">
                <a16:creationId xmlns:a16="http://schemas.microsoft.com/office/drawing/2014/main" id="{558D5BCF-C2FB-FE42-8177-2D906386ECE8}"/>
              </a:ext>
            </a:extLst>
          </p:cNvPr>
          <p:cNvSpPr>
            <a:spLocks noChangeShapeType="1"/>
          </p:cNvSpPr>
          <p:nvPr/>
        </p:nvSpPr>
        <p:spPr bwMode="auto">
          <a:xfrm flipH="1">
            <a:off x="6553200" y="3962400"/>
            <a:ext cx="13716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Line 12">
            <a:extLst>
              <a:ext uri="{FF2B5EF4-FFF2-40B4-BE49-F238E27FC236}">
                <a16:creationId xmlns:a16="http://schemas.microsoft.com/office/drawing/2014/main" id="{EC98EBB3-32C6-3945-AB2A-4128F12BC27E}"/>
              </a:ext>
            </a:extLst>
          </p:cNvPr>
          <p:cNvSpPr>
            <a:spLocks noChangeShapeType="1"/>
          </p:cNvSpPr>
          <p:nvPr/>
        </p:nvSpPr>
        <p:spPr bwMode="auto">
          <a:xfrm>
            <a:off x="7924800" y="3962400"/>
            <a:ext cx="12954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9034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DF467AE-38BC-F949-8716-0B970D23A876}"/>
              </a:ext>
            </a:extLst>
          </p:cNvPr>
          <p:cNvSpPr>
            <a:spLocks noGrp="1" noChangeArrowheads="1"/>
          </p:cNvSpPr>
          <p:nvPr>
            <p:ph type="title"/>
          </p:nvPr>
        </p:nvSpPr>
        <p:spPr/>
        <p:txBody>
          <a:bodyPr/>
          <a:lstStyle/>
          <a:p>
            <a:r>
              <a:rPr lang="en-US" altLang="en-US" sz="4000"/>
              <a:t>Structural approach to discourse</a:t>
            </a:r>
          </a:p>
        </p:txBody>
      </p:sp>
      <p:sp>
        <p:nvSpPr>
          <p:cNvPr id="71683" name="Rectangle 3">
            <a:extLst>
              <a:ext uri="{FF2B5EF4-FFF2-40B4-BE49-F238E27FC236}">
                <a16:creationId xmlns:a16="http://schemas.microsoft.com/office/drawing/2014/main" id="{2D170868-39C0-BA40-BED7-485CE239BCFD}"/>
              </a:ext>
            </a:extLst>
          </p:cNvPr>
          <p:cNvSpPr>
            <a:spLocks noGrp="1" noChangeArrowheads="1"/>
          </p:cNvSpPr>
          <p:nvPr>
            <p:ph type="body" idx="1"/>
          </p:nvPr>
        </p:nvSpPr>
        <p:spPr/>
        <p:txBody>
          <a:bodyPr/>
          <a:lstStyle/>
          <a:p>
            <a:pPr>
              <a:lnSpc>
                <a:spcPct val="90000"/>
              </a:lnSpc>
            </a:pPr>
            <a:r>
              <a:rPr lang="en-GB" altLang="en-US" sz="2400">
                <a:ea typeface="新細明體" panose="02020500000000000000" pitchFamily="18" charset="-120"/>
              </a:rPr>
              <a:t>Examples, like </a:t>
            </a:r>
            <a:r>
              <a:rPr lang="en-GB" altLang="en-US" sz="2400" i="1">
                <a:ea typeface="新細明體" panose="02020500000000000000" pitchFamily="18" charset="-120"/>
              </a:rPr>
              <a:t>Colourless green ideas sleep furiously </a:t>
            </a:r>
            <a:r>
              <a:rPr lang="en-GB" altLang="en-US" sz="2400">
                <a:ea typeface="新細明體" panose="02020500000000000000" pitchFamily="18" charset="-120"/>
              </a:rPr>
              <a:t>(Chomsky);</a:t>
            </a:r>
          </a:p>
          <a:p>
            <a:pPr>
              <a:lnSpc>
                <a:spcPct val="90000"/>
              </a:lnSpc>
            </a:pPr>
            <a:r>
              <a:rPr lang="en-GB" altLang="en-US" sz="2400">
                <a:ea typeface="新細明體" panose="02020500000000000000" pitchFamily="18" charset="-120"/>
              </a:rPr>
              <a:t>Solving the problem: adopt Lyons’s distinction between </a:t>
            </a:r>
            <a:r>
              <a:rPr lang="en-GB" altLang="en-US" sz="2400" b="1">
                <a:ea typeface="新細明體" panose="02020500000000000000" pitchFamily="18" charset="-120"/>
              </a:rPr>
              <a:t>system-sentences</a:t>
            </a:r>
            <a:r>
              <a:rPr lang="en-GB" altLang="en-US" sz="2400">
                <a:ea typeface="新細明體" panose="02020500000000000000" pitchFamily="18" charset="-120"/>
              </a:rPr>
              <a:t> and text</a:t>
            </a:r>
            <a:r>
              <a:rPr lang="en-GB" altLang="en-US" sz="2400" b="1">
                <a:ea typeface="新細明體" panose="02020500000000000000" pitchFamily="18" charset="-120"/>
              </a:rPr>
              <a:t> – sentences.   </a:t>
            </a:r>
            <a:r>
              <a:rPr lang="en-GB" altLang="en-US" sz="2400">
                <a:ea typeface="新細明體" panose="02020500000000000000" pitchFamily="18" charset="-120"/>
              </a:rPr>
              <a:t>System sentences are well-formed abstract theoretical sentences generated according to the existing grammar rules; text-sentences are context-dependent utterances or parts of utterances which occur in everyday life. </a:t>
            </a:r>
          </a:p>
          <a:p>
            <a:pPr>
              <a:lnSpc>
                <a:spcPct val="90000"/>
              </a:lnSpc>
            </a:pPr>
            <a:r>
              <a:rPr lang="en-GB" altLang="en-US" sz="2400" b="1">
                <a:ea typeface="新細明體" panose="02020500000000000000" pitchFamily="18" charset="-120"/>
              </a:rPr>
              <a:t>The discourse analysis will be concerned with text-sentences.</a:t>
            </a:r>
            <a:r>
              <a:rPr lang="en-GB" altLang="en-US" sz="2400">
                <a:ea typeface="新細明體" panose="02020500000000000000" pitchFamily="18" charset="-120"/>
              </a:rPr>
              <a:t> </a:t>
            </a:r>
            <a:endParaRPr lang="en-US" altLang="en-US" sz="2400"/>
          </a:p>
        </p:txBody>
      </p:sp>
    </p:spTree>
    <p:extLst>
      <p:ext uri="{BB962C8B-B14F-4D97-AF65-F5344CB8AC3E}">
        <p14:creationId xmlns:p14="http://schemas.microsoft.com/office/powerpoint/2010/main" val="2404011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8661502-62CA-A640-9BB0-970AF1457CD4}"/>
              </a:ext>
            </a:extLst>
          </p:cNvPr>
          <p:cNvSpPr>
            <a:spLocks noGrp="1" noChangeArrowheads="1"/>
          </p:cNvSpPr>
          <p:nvPr>
            <p:ph type="title"/>
          </p:nvPr>
        </p:nvSpPr>
        <p:spPr/>
        <p:txBody>
          <a:bodyPr/>
          <a:lstStyle/>
          <a:p>
            <a:r>
              <a:rPr lang="en-GB" altLang="en-US" sz="4000"/>
              <a:t>Properties of </a:t>
            </a:r>
            <a:r>
              <a:rPr lang="en-GB" altLang="en-US" sz="4000" b="1"/>
              <a:t>Conversational</a:t>
            </a:r>
            <a:r>
              <a:rPr lang="en-GB" altLang="en-US" sz="4000"/>
              <a:t> Implicatures</a:t>
            </a:r>
            <a:endParaRPr lang="en-US" altLang="en-US"/>
          </a:p>
        </p:txBody>
      </p:sp>
      <p:sp>
        <p:nvSpPr>
          <p:cNvPr id="72707" name="Rectangle 3">
            <a:extLst>
              <a:ext uri="{FF2B5EF4-FFF2-40B4-BE49-F238E27FC236}">
                <a16:creationId xmlns:a16="http://schemas.microsoft.com/office/drawing/2014/main" id="{4C61C170-D962-3349-8DD3-1F556F8009C0}"/>
              </a:ext>
            </a:extLst>
          </p:cNvPr>
          <p:cNvSpPr>
            <a:spLocks noGrp="1" noChangeArrowheads="1"/>
          </p:cNvSpPr>
          <p:nvPr>
            <p:ph type="body" idx="1"/>
          </p:nvPr>
        </p:nvSpPr>
        <p:spPr/>
        <p:txBody>
          <a:bodyPr>
            <a:normAutofit lnSpcReduction="10000"/>
          </a:bodyPr>
          <a:lstStyle/>
          <a:p>
            <a:pPr marL="457200" indent="-457200">
              <a:buFontTx/>
              <a:buAutoNum type="arabicPeriod"/>
            </a:pPr>
            <a:r>
              <a:rPr lang="en-GB" altLang="en-US"/>
              <a:t>Can be cancelled (since it is possible to opt out).</a:t>
            </a:r>
          </a:p>
          <a:p>
            <a:pPr marL="457200" indent="-457200">
              <a:buFontTx/>
              <a:buAutoNum type="arabicPeriod"/>
            </a:pPr>
            <a:endParaRPr lang="en-GB" altLang="en-US"/>
          </a:p>
          <a:p>
            <a:pPr marL="457200" indent="-457200">
              <a:buFontTx/>
              <a:buAutoNum type="arabicPeriod"/>
            </a:pPr>
            <a:r>
              <a:rPr lang="en-GB" altLang="en-US"/>
              <a:t>Nondetachability. (try, attempt, endeavored).</a:t>
            </a:r>
          </a:p>
          <a:p>
            <a:pPr marL="457200" indent="-457200">
              <a:buFontTx/>
              <a:buAutoNum type="arabicPeriod"/>
            </a:pPr>
            <a:endParaRPr lang="en-US" altLang="en-US"/>
          </a:p>
          <a:p>
            <a:pPr marL="457200" indent="-457200">
              <a:buFontTx/>
              <a:buAutoNum type="arabicPeriod"/>
            </a:pPr>
            <a:r>
              <a:rPr lang="en-US" altLang="en-US"/>
              <a:t>Not part of the meaning (related to point 1).</a:t>
            </a:r>
          </a:p>
          <a:p>
            <a:pPr marL="457200" indent="-457200">
              <a:buFontTx/>
              <a:buAutoNum type="arabicPeriod"/>
            </a:pPr>
            <a:endParaRPr lang="en-US" altLang="en-US"/>
          </a:p>
          <a:p>
            <a:pPr marL="457200" indent="-457200">
              <a:buFontTx/>
              <a:buAutoNum type="arabicPeriod"/>
            </a:pPr>
            <a:r>
              <a:rPr lang="en-US" altLang="en-US"/>
              <a:t>The implicature is associated/triggered by the act of saying.</a:t>
            </a:r>
          </a:p>
          <a:p>
            <a:pPr marL="457200" indent="-457200">
              <a:buFontTx/>
              <a:buAutoNum type="arabicPeriod"/>
            </a:pPr>
            <a:endParaRPr lang="en-US" altLang="en-US"/>
          </a:p>
          <a:p>
            <a:pPr marL="457200" indent="-457200">
              <a:buFontTx/>
              <a:buAutoNum type="arabicPeriod"/>
            </a:pPr>
            <a:r>
              <a:rPr lang="en-US" altLang="en-US"/>
              <a:t>Multiple alternative implicature are possible.</a:t>
            </a:r>
          </a:p>
          <a:p>
            <a:pPr marL="457200" indent="-457200">
              <a:buFontTx/>
              <a:buAutoNum type="arabicPeriod"/>
            </a:pPr>
            <a:endParaRPr lang="en-US" altLang="en-US"/>
          </a:p>
        </p:txBody>
      </p:sp>
    </p:spTree>
    <p:extLst>
      <p:ext uri="{BB962C8B-B14F-4D97-AF65-F5344CB8AC3E}">
        <p14:creationId xmlns:p14="http://schemas.microsoft.com/office/powerpoint/2010/main" val="2079406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910E290-B510-8A46-AAB0-12B2B46324BF}"/>
              </a:ext>
            </a:extLst>
          </p:cNvPr>
          <p:cNvSpPr>
            <a:spLocks noGrp="1" noChangeArrowheads="1"/>
          </p:cNvSpPr>
          <p:nvPr>
            <p:ph type="title"/>
          </p:nvPr>
        </p:nvSpPr>
        <p:spPr/>
        <p:txBody>
          <a:bodyPr/>
          <a:lstStyle/>
          <a:p>
            <a:r>
              <a:rPr lang="en-GB" altLang="en-US"/>
              <a:t>Some problems</a:t>
            </a:r>
            <a:endParaRPr lang="en-US" altLang="en-US"/>
          </a:p>
        </p:txBody>
      </p:sp>
      <p:sp>
        <p:nvSpPr>
          <p:cNvPr id="73731" name="Rectangle 3">
            <a:extLst>
              <a:ext uri="{FF2B5EF4-FFF2-40B4-BE49-F238E27FC236}">
                <a16:creationId xmlns:a16="http://schemas.microsoft.com/office/drawing/2014/main" id="{4A34F80E-0766-B74F-8EB8-D21B313BA4F8}"/>
              </a:ext>
            </a:extLst>
          </p:cNvPr>
          <p:cNvSpPr>
            <a:spLocks noGrp="1" noChangeArrowheads="1"/>
          </p:cNvSpPr>
          <p:nvPr>
            <p:ph type="body" idx="1"/>
          </p:nvPr>
        </p:nvSpPr>
        <p:spPr/>
        <p:txBody>
          <a:bodyPr/>
          <a:lstStyle/>
          <a:p>
            <a:pPr>
              <a:lnSpc>
                <a:spcPct val="90000"/>
              </a:lnSpc>
            </a:pPr>
            <a:r>
              <a:rPr lang="en-GB" altLang="en-US" sz="2000"/>
              <a:t>Cancelability: Moore’s Paradox</a:t>
            </a:r>
          </a:p>
          <a:p>
            <a:pPr>
              <a:lnSpc>
                <a:spcPct val="90000"/>
              </a:lnSpc>
            </a:pPr>
            <a:endParaRPr lang="en-GB" altLang="en-US" sz="2000"/>
          </a:p>
          <a:p>
            <a:pPr>
              <a:lnSpc>
                <a:spcPct val="90000"/>
              </a:lnSpc>
            </a:pPr>
            <a:r>
              <a:rPr lang="en-GB" altLang="en-US" sz="2000"/>
              <a:t>Unpredictability. Take quality, if it is violated, then what do we do (take the opposite, a feature, …)?</a:t>
            </a:r>
          </a:p>
          <a:p>
            <a:pPr>
              <a:lnSpc>
                <a:spcPct val="90000"/>
              </a:lnSpc>
            </a:pPr>
            <a:endParaRPr lang="en-GB" altLang="en-US" sz="2000"/>
          </a:p>
          <a:p>
            <a:pPr>
              <a:lnSpc>
                <a:spcPct val="90000"/>
              </a:lnSpc>
            </a:pPr>
            <a:r>
              <a:rPr lang="en-GB" altLang="en-US" sz="2000"/>
              <a:t>What about imperatives and interrogatives?</a:t>
            </a:r>
          </a:p>
          <a:p>
            <a:pPr>
              <a:lnSpc>
                <a:spcPct val="90000"/>
              </a:lnSpc>
            </a:pPr>
            <a:endParaRPr lang="en-GB" altLang="en-US" sz="2000"/>
          </a:p>
          <a:p>
            <a:pPr>
              <a:lnSpc>
                <a:spcPct val="90000"/>
              </a:lnSpc>
            </a:pPr>
            <a:r>
              <a:rPr lang="en-GB" altLang="en-US" sz="2000"/>
              <a:t>To what extend is Grice original claim supported, i.e., formal logic = logic of natural language.</a:t>
            </a:r>
          </a:p>
          <a:p>
            <a:pPr lvl="1">
              <a:lnSpc>
                <a:spcPct val="90000"/>
              </a:lnSpc>
            </a:pPr>
            <a:endParaRPr lang="en-GB" altLang="en-US" sz="1800"/>
          </a:p>
          <a:p>
            <a:pPr lvl="1">
              <a:lnSpc>
                <a:spcPct val="90000"/>
              </a:lnSpc>
            </a:pPr>
            <a:r>
              <a:rPr lang="en-GB" altLang="en-US" sz="1800"/>
              <a:t>Ambiguity?</a:t>
            </a:r>
          </a:p>
          <a:p>
            <a:pPr lvl="1">
              <a:lnSpc>
                <a:spcPct val="90000"/>
              </a:lnSpc>
            </a:pPr>
            <a:r>
              <a:rPr lang="en-GB" altLang="en-US" sz="1800"/>
              <a:t>Vagueness?</a:t>
            </a:r>
          </a:p>
          <a:p>
            <a:pPr lvl="1">
              <a:lnSpc>
                <a:spcPct val="90000"/>
              </a:lnSpc>
              <a:buFontTx/>
              <a:buNone/>
            </a:pPr>
            <a:endParaRPr lang="en-GB" altLang="en-US" sz="1800"/>
          </a:p>
          <a:p>
            <a:pPr>
              <a:lnSpc>
                <a:spcPct val="90000"/>
              </a:lnSpc>
            </a:pPr>
            <a:endParaRPr lang="en-US" altLang="en-US" sz="2000"/>
          </a:p>
        </p:txBody>
      </p:sp>
    </p:spTree>
    <p:extLst>
      <p:ext uri="{BB962C8B-B14F-4D97-AF65-F5344CB8AC3E}">
        <p14:creationId xmlns:p14="http://schemas.microsoft.com/office/powerpoint/2010/main" val="844158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0A58710-485B-2946-9FCF-2B96E9460FC3}"/>
              </a:ext>
            </a:extLst>
          </p:cNvPr>
          <p:cNvSpPr>
            <a:spLocks noGrp="1" noChangeArrowheads="1"/>
          </p:cNvSpPr>
          <p:nvPr>
            <p:ph type="title"/>
          </p:nvPr>
        </p:nvSpPr>
        <p:spPr/>
        <p:txBody>
          <a:bodyPr/>
          <a:lstStyle/>
          <a:p>
            <a:r>
              <a:rPr lang="en-GB" altLang="en-US"/>
              <a:t>The case of “or”</a:t>
            </a:r>
            <a:endParaRPr lang="en-US" altLang="en-US"/>
          </a:p>
        </p:txBody>
      </p:sp>
      <p:sp>
        <p:nvSpPr>
          <p:cNvPr id="74755" name="Rectangle 3">
            <a:extLst>
              <a:ext uri="{FF2B5EF4-FFF2-40B4-BE49-F238E27FC236}">
                <a16:creationId xmlns:a16="http://schemas.microsoft.com/office/drawing/2014/main" id="{0907A753-B9BE-104D-B89D-793EEBBB332C}"/>
              </a:ext>
            </a:extLst>
          </p:cNvPr>
          <p:cNvSpPr>
            <a:spLocks noGrp="1" noChangeArrowheads="1"/>
          </p:cNvSpPr>
          <p:nvPr>
            <p:ph type="body" idx="1"/>
          </p:nvPr>
        </p:nvSpPr>
        <p:spPr/>
        <p:txBody>
          <a:bodyPr>
            <a:normAutofit lnSpcReduction="10000"/>
          </a:bodyPr>
          <a:lstStyle/>
          <a:p>
            <a:pPr>
              <a:lnSpc>
                <a:spcPct val="90000"/>
              </a:lnSpc>
            </a:pPr>
            <a:r>
              <a:rPr lang="en-GB" altLang="en-US"/>
              <a:t>P or Q means P v Q </a:t>
            </a:r>
          </a:p>
          <a:p>
            <a:pPr lvl="1">
              <a:lnSpc>
                <a:spcPct val="90000"/>
              </a:lnSpc>
              <a:buFontTx/>
              <a:buNone/>
            </a:pPr>
            <a:endParaRPr lang="en-GB" altLang="en-US"/>
          </a:p>
          <a:p>
            <a:pPr lvl="1">
              <a:lnSpc>
                <a:spcPct val="90000"/>
              </a:lnSpc>
              <a:buFontTx/>
              <a:buNone/>
            </a:pPr>
            <a:r>
              <a:rPr lang="en-GB" altLang="en-US"/>
              <a:t>I.e., one of following is the case: </a:t>
            </a:r>
          </a:p>
          <a:p>
            <a:pPr lvl="1">
              <a:lnSpc>
                <a:spcPct val="90000"/>
              </a:lnSpc>
              <a:buFontTx/>
              <a:buNone/>
            </a:pPr>
            <a:endParaRPr lang="en-GB" altLang="en-US"/>
          </a:p>
          <a:p>
            <a:pPr lvl="1">
              <a:lnSpc>
                <a:spcPct val="90000"/>
              </a:lnSpc>
              <a:buFontTx/>
              <a:buNone/>
            </a:pPr>
            <a:r>
              <a:rPr lang="en-GB" altLang="en-US"/>
              <a:t>	P is true and Q is false</a:t>
            </a:r>
          </a:p>
          <a:p>
            <a:pPr lvl="1">
              <a:lnSpc>
                <a:spcPct val="90000"/>
              </a:lnSpc>
              <a:buFontTx/>
              <a:buNone/>
            </a:pPr>
            <a:r>
              <a:rPr lang="en-GB" altLang="en-US"/>
              <a:t>	P is false and Q is true</a:t>
            </a:r>
          </a:p>
          <a:p>
            <a:pPr lvl="1">
              <a:lnSpc>
                <a:spcPct val="90000"/>
              </a:lnSpc>
              <a:buFontTx/>
              <a:buNone/>
            </a:pPr>
            <a:r>
              <a:rPr lang="en-GB" altLang="en-US"/>
              <a:t>	P is true and Q is true</a:t>
            </a:r>
          </a:p>
          <a:p>
            <a:pPr>
              <a:lnSpc>
                <a:spcPct val="90000"/>
              </a:lnSpc>
            </a:pPr>
            <a:endParaRPr lang="en-US" altLang="en-US"/>
          </a:p>
          <a:p>
            <a:pPr>
              <a:lnSpc>
                <a:spcPct val="90000"/>
              </a:lnSpc>
            </a:pPr>
            <a:r>
              <a:rPr lang="en-US" altLang="en-US"/>
              <a:t>Normally if we say P or Q we assume that there is a reasonable argument with P or Q as its conclusion, but is does not proceed via P itself or Q itself.</a:t>
            </a:r>
          </a:p>
        </p:txBody>
      </p:sp>
    </p:spTree>
    <p:extLst>
      <p:ext uri="{BB962C8B-B14F-4D97-AF65-F5344CB8AC3E}">
        <p14:creationId xmlns:p14="http://schemas.microsoft.com/office/powerpoint/2010/main" val="1867816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210989D-9D97-A042-A03E-F4AEED86D489}"/>
              </a:ext>
            </a:extLst>
          </p:cNvPr>
          <p:cNvSpPr>
            <a:spLocks noGrp="1" noChangeArrowheads="1"/>
          </p:cNvSpPr>
          <p:nvPr>
            <p:ph type="title"/>
          </p:nvPr>
        </p:nvSpPr>
        <p:spPr/>
        <p:txBody>
          <a:bodyPr/>
          <a:lstStyle/>
          <a:p>
            <a:r>
              <a:rPr lang="en-GB" altLang="en-US"/>
              <a:t>The case of “or”</a:t>
            </a:r>
            <a:endParaRPr lang="en-US" altLang="en-US"/>
          </a:p>
        </p:txBody>
      </p:sp>
      <p:sp>
        <p:nvSpPr>
          <p:cNvPr id="75779" name="Rectangle 3">
            <a:extLst>
              <a:ext uri="{FF2B5EF4-FFF2-40B4-BE49-F238E27FC236}">
                <a16:creationId xmlns:a16="http://schemas.microsoft.com/office/drawing/2014/main" id="{2E4A94DE-FEE3-A14C-8645-979A001C5B4F}"/>
              </a:ext>
            </a:extLst>
          </p:cNvPr>
          <p:cNvSpPr>
            <a:spLocks noGrp="1" noChangeArrowheads="1"/>
          </p:cNvSpPr>
          <p:nvPr>
            <p:ph type="body" idx="1"/>
          </p:nvPr>
        </p:nvSpPr>
        <p:spPr/>
        <p:txBody>
          <a:bodyPr/>
          <a:lstStyle/>
          <a:p>
            <a:r>
              <a:rPr lang="en-GB" altLang="en-US"/>
              <a:t>Is this an implicature (quantity)) or part of the meaning?</a:t>
            </a:r>
          </a:p>
          <a:p>
            <a:endParaRPr lang="en-GB" altLang="en-US"/>
          </a:p>
          <a:p>
            <a:r>
              <a:rPr lang="en-GB" altLang="en-US"/>
              <a:t>Test sentence: The prize is either in the garden or it it is in the attic.</a:t>
            </a:r>
          </a:p>
          <a:p>
            <a:endParaRPr lang="en-US" altLang="en-US"/>
          </a:p>
          <a:p>
            <a:r>
              <a:rPr lang="en-US" altLang="en-US"/>
              <a:t>But couldn’t we say that this is a case of ambiguity?</a:t>
            </a:r>
          </a:p>
          <a:p>
            <a:endParaRPr lang="en-US" altLang="en-US"/>
          </a:p>
          <a:p>
            <a:r>
              <a:rPr lang="en-US" altLang="en-US"/>
              <a:t>Grice’s Modified Occam’s Razor: </a:t>
            </a:r>
            <a:r>
              <a:rPr lang="en-US" altLang="en-US" i="1"/>
              <a:t>Senses are not to be multipied beyond necessicity.</a:t>
            </a:r>
          </a:p>
        </p:txBody>
      </p:sp>
    </p:spTree>
    <p:extLst>
      <p:ext uri="{BB962C8B-B14F-4D97-AF65-F5344CB8AC3E}">
        <p14:creationId xmlns:p14="http://schemas.microsoft.com/office/powerpoint/2010/main" val="3087102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0629391-F0B4-4445-9C37-8E492596479F}"/>
              </a:ext>
            </a:extLst>
          </p:cNvPr>
          <p:cNvSpPr>
            <a:spLocks noGrp="1" noChangeArrowheads="1"/>
          </p:cNvSpPr>
          <p:nvPr>
            <p:ph type="title"/>
          </p:nvPr>
        </p:nvSpPr>
        <p:spPr/>
        <p:txBody>
          <a:bodyPr/>
          <a:lstStyle/>
          <a:p>
            <a:r>
              <a:rPr lang="en-GB" altLang="en-US"/>
              <a:t>Conclusion</a:t>
            </a:r>
            <a:endParaRPr lang="en-US" altLang="en-US"/>
          </a:p>
        </p:txBody>
      </p:sp>
      <p:sp>
        <p:nvSpPr>
          <p:cNvPr id="76803" name="Rectangle 3">
            <a:extLst>
              <a:ext uri="{FF2B5EF4-FFF2-40B4-BE49-F238E27FC236}">
                <a16:creationId xmlns:a16="http://schemas.microsoft.com/office/drawing/2014/main" id="{9497D12C-570A-C749-AFD8-2C9CDEA8EF85}"/>
              </a:ext>
            </a:extLst>
          </p:cNvPr>
          <p:cNvSpPr>
            <a:spLocks noGrp="1" noChangeArrowheads="1"/>
          </p:cNvSpPr>
          <p:nvPr>
            <p:ph type="body" idx="1"/>
          </p:nvPr>
        </p:nvSpPr>
        <p:spPr/>
        <p:txBody>
          <a:bodyPr>
            <a:normAutofit lnSpcReduction="10000"/>
          </a:bodyPr>
          <a:lstStyle/>
          <a:p>
            <a:pPr>
              <a:lnSpc>
                <a:spcPct val="90000"/>
              </a:lnSpc>
              <a:buFontTx/>
              <a:buNone/>
            </a:pPr>
            <a:r>
              <a:rPr lang="en-GB" altLang="en-US" b="1"/>
              <a:t>What is Grice aiming at?</a:t>
            </a:r>
          </a:p>
          <a:p>
            <a:pPr>
              <a:lnSpc>
                <a:spcPct val="90000"/>
              </a:lnSpc>
            </a:pPr>
            <a:endParaRPr lang="en-GB" altLang="en-US"/>
          </a:p>
          <a:p>
            <a:pPr>
              <a:lnSpc>
                <a:spcPct val="90000"/>
              </a:lnSpc>
              <a:buFontTx/>
              <a:buNone/>
            </a:pPr>
            <a:r>
              <a:rPr lang="en-GB" altLang="en-US"/>
              <a:t>	An outline of a systematic theory of language use which tries to bridge the gap between the truth-conditional interpretation of expressions (along the lines of a formal logic) and the wider meaning (what is said + what is implicated) which they take on in everyday conversation.</a:t>
            </a:r>
          </a:p>
          <a:p>
            <a:pPr>
              <a:lnSpc>
                <a:spcPct val="90000"/>
              </a:lnSpc>
              <a:buFontTx/>
              <a:buNone/>
            </a:pPr>
            <a:endParaRPr lang="en-GB" altLang="en-US"/>
          </a:p>
          <a:p>
            <a:pPr>
              <a:lnSpc>
                <a:spcPct val="90000"/>
              </a:lnSpc>
              <a:buFontTx/>
              <a:buNone/>
            </a:pPr>
            <a:r>
              <a:rPr lang="en-GB" altLang="en-US"/>
              <a:t>	How: Through the conversational maxims and principle and the mechanisms with which can trigger </a:t>
            </a:r>
            <a:r>
              <a:rPr lang="en-GB" altLang="en-US" b="1"/>
              <a:t>conversational implicatures</a:t>
            </a:r>
            <a:r>
              <a:rPr lang="en-GB" altLang="en-US"/>
              <a:t>.</a:t>
            </a:r>
            <a:endParaRPr lang="en-US" altLang="en-US"/>
          </a:p>
        </p:txBody>
      </p:sp>
    </p:spTree>
    <p:extLst>
      <p:ext uri="{BB962C8B-B14F-4D97-AF65-F5344CB8AC3E}">
        <p14:creationId xmlns:p14="http://schemas.microsoft.com/office/powerpoint/2010/main" val="2918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3D5247E-6032-264C-A369-F47004FEFBD6}"/>
              </a:ext>
            </a:extLst>
          </p:cNvPr>
          <p:cNvSpPr>
            <a:spLocks noGrp="1" noChangeArrowheads="1"/>
          </p:cNvSpPr>
          <p:nvPr>
            <p:ph type="title"/>
          </p:nvPr>
        </p:nvSpPr>
        <p:spPr/>
        <p:txBody>
          <a:bodyPr/>
          <a:lstStyle/>
          <a:p>
            <a:r>
              <a:rPr lang="en-US" altLang="en-US" sz="4000"/>
              <a:t>Functional approach to discourse</a:t>
            </a:r>
          </a:p>
        </p:txBody>
      </p:sp>
      <p:sp>
        <p:nvSpPr>
          <p:cNvPr id="72707" name="Rectangle 3">
            <a:extLst>
              <a:ext uri="{FF2B5EF4-FFF2-40B4-BE49-F238E27FC236}">
                <a16:creationId xmlns:a16="http://schemas.microsoft.com/office/drawing/2014/main" id="{8CC467D6-C2AF-1249-A754-EC99B87815EF}"/>
              </a:ext>
            </a:extLst>
          </p:cNvPr>
          <p:cNvSpPr>
            <a:spLocks noGrp="1" noChangeArrowheads="1"/>
          </p:cNvSpPr>
          <p:nvPr>
            <p:ph type="body" idx="1"/>
          </p:nvPr>
        </p:nvSpPr>
        <p:spPr/>
        <p:txBody>
          <a:bodyPr/>
          <a:lstStyle/>
          <a:p>
            <a:pPr>
              <a:lnSpc>
                <a:spcPct val="90000"/>
              </a:lnSpc>
            </a:pPr>
            <a:r>
              <a:rPr lang="en-GB" altLang="en-US">
                <a:ea typeface="新細明體" panose="02020500000000000000" pitchFamily="18" charset="-120"/>
              </a:rPr>
              <a:t>Roman Jakobson: language performs six functions:</a:t>
            </a:r>
          </a:p>
          <a:p>
            <a:pPr lvl="1">
              <a:lnSpc>
                <a:spcPct val="90000"/>
              </a:lnSpc>
              <a:buFont typeface="Wingdings" pitchFamily="2" charset="2"/>
              <a:buChar char="ü"/>
            </a:pPr>
            <a:r>
              <a:rPr lang="en-GB" altLang="en-US">
                <a:ea typeface="新細明體" panose="02020500000000000000" pitchFamily="18" charset="-120"/>
              </a:rPr>
              <a:t>Addressor(emotive);</a:t>
            </a:r>
          </a:p>
          <a:p>
            <a:pPr lvl="1">
              <a:lnSpc>
                <a:spcPct val="90000"/>
              </a:lnSpc>
              <a:buFont typeface="Wingdings" pitchFamily="2" charset="2"/>
              <a:buChar char="ü"/>
            </a:pPr>
            <a:r>
              <a:rPr lang="en-GB" altLang="en-US">
                <a:ea typeface="新細明體" panose="02020500000000000000" pitchFamily="18" charset="-120"/>
              </a:rPr>
              <a:t>Context (referential)</a:t>
            </a:r>
          </a:p>
          <a:p>
            <a:pPr lvl="1">
              <a:lnSpc>
                <a:spcPct val="90000"/>
              </a:lnSpc>
              <a:buFont typeface="Wingdings" pitchFamily="2" charset="2"/>
              <a:buChar char="ü"/>
            </a:pPr>
            <a:r>
              <a:rPr lang="en-GB" altLang="en-US">
                <a:ea typeface="新細明體" panose="02020500000000000000" pitchFamily="18" charset="-120"/>
              </a:rPr>
              <a:t>Addressee (conative);</a:t>
            </a:r>
          </a:p>
          <a:p>
            <a:pPr lvl="1">
              <a:lnSpc>
                <a:spcPct val="90000"/>
              </a:lnSpc>
              <a:buFont typeface="Wingdings" pitchFamily="2" charset="2"/>
              <a:buChar char="ü"/>
            </a:pPr>
            <a:r>
              <a:rPr lang="en-GB" altLang="en-US">
                <a:ea typeface="新細明體" panose="02020500000000000000" pitchFamily="18" charset="-120"/>
              </a:rPr>
              <a:t>Contact (phatic);</a:t>
            </a:r>
          </a:p>
          <a:p>
            <a:pPr lvl="1">
              <a:lnSpc>
                <a:spcPct val="90000"/>
              </a:lnSpc>
              <a:buFont typeface="Wingdings" pitchFamily="2" charset="2"/>
              <a:buChar char="ü"/>
            </a:pPr>
            <a:r>
              <a:rPr lang="en-GB" altLang="en-US">
                <a:ea typeface="新細明體" panose="02020500000000000000" pitchFamily="18" charset="-120"/>
              </a:rPr>
              <a:t>Message (poetic);</a:t>
            </a:r>
          </a:p>
          <a:p>
            <a:pPr lvl="1">
              <a:lnSpc>
                <a:spcPct val="90000"/>
              </a:lnSpc>
              <a:buFont typeface="Wingdings" pitchFamily="2" charset="2"/>
              <a:buChar char="ü"/>
            </a:pPr>
            <a:r>
              <a:rPr lang="en-GB" altLang="en-US">
                <a:ea typeface="新細明體" panose="02020500000000000000" pitchFamily="18" charset="-120"/>
              </a:rPr>
              <a:t>Code (metalinguistic).</a:t>
            </a:r>
            <a:endParaRPr lang="en-US" altLang="en-US"/>
          </a:p>
        </p:txBody>
      </p:sp>
    </p:spTree>
    <p:extLst>
      <p:ext uri="{BB962C8B-B14F-4D97-AF65-F5344CB8AC3E}">
        <p14:creationId xmlns:p14="http://schemas.microsoft.com/office/powerpoint/2010/main" val="241445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09C15C4-C063-EC4E-86F7-5491CAF7F507}"/>
              </a:ext>
            </a:extLst>
          </p:cNvPr>
          <p:cNvSpPr>
            <a:spLocks noGrp="1" noChangeArrowheads="1"/>
          </p:cNvSpPr>
          <p:nvPr>
            <p:ph type="title"/>
          </p:nvPr>
        </p:nvSpPr>
        <p:spPr/>
        <p:txBody>
          <a:bodyPr/>
          <a:lstStyle/>
          <a:p>
            <a:r>
              <a:rPr lang="en-US" altLang="en-US" sz="4000"/>
              <a:t>Functional approach to discourse</a:t>
            </a:r>
          </a:p>
        </p:txBody>
      </p:sp>
      <p:sp>
        <p:nvSpPr>
          <p:cNvPr id="73731" name="Rectangle 3">
            <a:extLst>
              <a:ext uri="{FF2B5EF4-FFF2-40B4-BE49-F238E27FC236}">
                <a16:creationId xmlns:a16="http://schemas.microsoft.com/office/drawing/2014/main" id="{43BCAD1F-EC6D-8546-B3DF-C5FB0C53D0AD}"/>
              </a:ext>
            </a:extLst>
          </p:cNvPr>
          <p:cNvSpPr>
            <a:spLocks noGrp="1" noChangeArrowheads="1"/>
          </p:cNvSpPr>
          <p:nvPr>
            <p:ph type="body" idx="1"/>
          </p:nvPr>
        </p:nvSpPr>
        <p:spPr/>
        <p:txBody>
          <a:bodyPr/>
          <a:lstStyle/>
          <a:p>
            <a:r>
              <a:rPr lang="en-GB" altLang="en-US">
                <a:ea typeface="新細明體" panose="02020500000000000000" pitchFamily="18" charset="-120"/>
              </a:rPr>
              <a:t>Utterances may have multiple functions;</a:t>
            </a:r>
          </a:p>
          <a:p>
            <a:r>
              <a:rPr lang="en-GB" altLang="en-US">
                <a:ea typeface="新細明體" panose="02020500000000000000" pitchFamily="18" charset="-120"/>
              </a:rPr>
              <a:t>The major concern: discourse analysis can turn out into a more general and broader analysis of language functions. Or it will fail to make a special place for the analysis of relationships between utterances. </a:t>
            </a:r>
            <a:endParaRPr lang="en-US" altLang="en-US"/>
          </a:p>
        </p:txBody>
      </p:sp>
    </p:spTree>
    <p:extLst>
      <p:ext uri="{BB962C8B-B14F-4D97-AF65-F5344CB8AC3E}">
        <p14:creationId xmlns:p14="http://schemas.microsoft.com/office/powerpoint/2010/main" val="378586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271BCC6-17AE-BE43-80E5-7632522D2B7B}"/>
              </a:ext>
            </a:extLst>
          </p:cNvPr>
          <p:cNvSpPr>
            <a:spLocks noGrp="1" noChangeArrowheads="1"/>
          </p:cNvSpPr>
          <p:nvPr>
            <p:ph type="title"/>
          </p:nvPr>
        </p:nvSpPr>
        <p:spPr/>
        <p:txBody>
          <a:bodyPr/>
          <a:lstStyle/>
          <a:p>
            <a:r>
              <a:rPr lang="en-GB" altLang="en-US" b="1">
                <a:ea typeface="新細明體" panose="02020500000000000000" pitchFamily="18" charset="-120"/>
              </a:rPr>
              <a:t>Recent approach to DA</a:t>
            </a:r>
            <a:endParaRPr lang="en-US" altLang="en-US" b="1"/>
          </a:p>
        </p:txBody>
      </p:sp>
      <p:sp>
        <p:nvSpPr>
          <p:cNvPr id="74755" name="Rectangle 3">
            <a:extLst>
              <a:ext uri="{FF2B5EF4-FFF2-40B4-BE49-F238E27FC236}">
                <a16:creationId xmlns:a16="http://schemas.microsoft.com/office/drawing/2014/main" id="{44841611-F5B1-C44E-A606-C76A2E0D4593}"/>
              </a:ext>
            </a:extLst>
          </p:cNvPr>
          <p:cNvSpPr>
            <a:spLocks noGrp="1" noChangeArrowheads="1"/>
          </p:cNvSpPr>
          <p:nvPr>
            <p:ph type="body" idx="1"/>
          </p:nvPr>
        </p:nvSpPr>
        <p:spPr/>
        <p:txBody>
          <a:bodyPr/>
          <a:lstStyle/>
          <a:p>
            <a:r>
              <a:rPr lang="en-GB" altLang="en-US">
                <a:ea typeface="新細明體" panose="02020500000000000000" pitchFamily="18" charset="-120"/>
              </a:rPr>
              <a:t>Discourse is no longer studies for its own sake. </a:t>
            </a:r>
            <a:r>
              <a:rPr lang="en-GB" altLang="en-US" b="1" u="sng">
                <a:ea typeface="新細明體" panose="02020500000000000000" pitchFamily="18" charset="-120"/>
              </a:rPr>
              <a:t>Discourse is viewed as a social practice.</a:t>
            </a:r>
            <a:r>
              <a:rPr lang="en-GB" altLang="en-US">
                <a:ea typeface="新細明體" panose="02020500000000000000" pitchFamily="18" charset="-120"/>
              </a:rPr>
              <a:t> </a:t>
            </a:r>
          </a:p>
          <a:p>
            <a:r>
              <a:rPr lang="en-GB" altLang="en-US">
                <a:ea typeface="新細明體" panose="02020500000000000000" pitchFamily="18" charset="-120"/>
              </a:rPr>
              <a:t>M. Foucault, N. Fairclough</a:t>
            </a:r>
          </a:p>
          <a:p>
            <a:pPr>
              <a:buClr>
                <a:schemeClr val="accent1"/>
              </a:buClr>
              <a:buFont typeface="Wingdings" pitchFamily="2" charset="2"/>
              <a:buChar char="ü"/>
            </a:pPr>
            <a:endParaRPr lang="en-US" altLang="en-US"/>
          </a:p>
        </p:txBody>
      </p:sp>
    </p:spTree>
    <p:extLst>
      <p:ext uri="{BB962C8B-B14F-4D97-AF65-F5344CB8AC3E}">
        <p14:creationId xmlns:p14="http://schemas.microsoft.com/office/powerpoint/2010/main" val="372298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132798E-6925-934F-97EA-B5BB65C6FF07}"/>
              </a:ext>
            </a:extLst>
          </p:cNvPr>
          <p:cNvSpPr>
            <a:spLocks noGrp="1" noChangeArrowheads="1"/>
          </p:cNvSpPr>
          <p:nvPr>
            <p:ph type="title"/>
          </p:nvPr>
        </p:nvSpPr>
        <p:spPr/>
        <p:txBody>
          <a:bodyPr/>
          <a:lstStyle/>
          <a:p>
            <a:r>
              <a:rPr lang="en-GB" altLang="en-US" b="1">
                <a:ea typeface="新細明體" panose="02020500000000000000" pitchFamily="18" charset="-120"/>
              </a:rPr>
              <a:t>Recent approach to DA</a:t>
            </a:r>
            <a:endParaRPr lang="en-US" altLang="en-US" b="1">
              <a:ea typeface="新細明體" panose="02020500000000000000" pitchFamily="18" charset="-120"/>
            </a:endParaRPr>
          </a:p>
        </p:txBody>
      </p:sp>
      <p:sp>
        <p:nvSpPr>
          <p:cNvPr id="79875" name="Rectangle 3">
            <a:extLst>
              <a:ext uri="{FF2B5EF4-FFF2-40B4-BE49-F238E27FC236}">
                <a16:creationId xmlns:a16="http://schemas.microsoft.com/office/drawing/2014/main" id="{3DAA22D8-51D6-C847-BBA5-62E06B4A603C}"/>
              </a:ext>
            </a:extLst>
          </p:cNvPr>
          <p:cNvSpPr>
            <a:spLocks noGrp="1" noChangeArrowheads="1"/>
          </p:cNvSpPr>
          <p:nvPr>
            <p:ph type="body" idx="1"/>
          </p:nvPr>
        </p:nvSpPr>
        <p:spPr/>
        <p:txBody>
          <a:bodyPr/>
          <a:lstStyle/>
          <a:p>
            <a:pPr>
              <a:lnSpc>
                <a:spcPct val="90000"/>
              </a:lnSpc>
            </a:pPr>
            <a:r>
              <a:rPr lang="en-GB" altLang="en-US" dirty="0">
                <a:ea typeface="新細明體" panose="02020500000000000000" pitchFamily="18" charset="-120"/>
              </a:rPr>
              <a:t>Discourse is characterized as:</a:t>
            </a:r>
            <a:endParaRPr lang="en-US" altLang="en-US" dirty="0">
              <a:ea typeface="新細明體" panose="02020500000000000000" pitchFamily="18" charset="-120"/>
            </a:endParaRPr>
          </a:p>
          <a:p>
            <a:pPr lvl="1">
              <a:lnSpc>
                <a:spcPct val="90000"/>
              </a:lnSpc>
              <a:buClr>
                <a:schemeClr val="accent1"/>
              </a:buClr>
              <a:buFont typeface="Wingdings" pitchFamily="2" charset="2"/>
              <a:buChar char="ü"/>
            </a:pPr>
            <a:r>
              <a:rPr lang="en-GB" altLang="en-US" dirty="0">
                <a:ea typeface="新細明體" panose="02020500000000000000" pitchFamily="18" charset="-120"/>
              </a:rPr>
              <a:t>	produced/consumed/monitored by social actors (producers/receivers of social practices);</a:t>
            </a:r>
          </a:p>
          <a:p>
            <a:pPr lvl="1">
              <a:lnSpc>
                <a:spcPct val="90000"/>
              </a:lnSpc>
              <a:buClr>
                <a:schemeClr val="accent1"/>
              </a:buClr>
              <a:buFont typeface="Wingdings" pitchFamily="2" charset="2"/>
              <a:buChar char="ü"/>
            </a:pPr>
            <a:r>
              <a:rPr lang="en-GB" altLang="en-US" dirty="0">
                <a:ea typeface="新細明體" panose="02020500000000000000" pitchFamily="18" charset="-120"/>
              </a:rPr>
              <a:t>shaped by social structures;</a:t>
            </a:r>
          </a:p>
          <a:p>
            <a:pPr lvl="1">
              <a:lnSpc>
                <a:spcPct val="90000"/>
              </a:lnSpc>
              <a:buClr>
                <a:schemeClr val="accent1"/>
              </a:buClr>
              <a:buFont typeface="Wingdings" pitchFamily="2" charset="2"/>
              <a:buChar char="ü"/>
            </a:pPr>
            <a:r>
              <a:rPr lang="en-GB" altLang="en-US" dirty="0">
                <a:ea typeface="新細明體" panose="02020500000000000000" pitchFamily="18" charset="-120"/>
              </a:rPr>
              <a:t>with social implications;</a:t>
            </a:r>
          </a:p>
          <a:p>
            <a:pPr lvl="1">
              <a:lnSpc>
                <a:spcPct val="90000"/>
              </a:lnSpc>
              <a:buClr>
                <a:schemeClr val="accent1"/>
              </a:buClr>
              <a:buFont typeface="Wingdings" pitchFamily="2" charset="2"/>
              <a:buChar char="ü"/>
            </a:pPr>
            <a:r>
              <a:rPr lang="en-GB" altLang="en-US" dirty="0">
                <a:ea typeface="新細明體" panose="02020500000000000000" pitchFamily="18" charset="-120"/>
              </a:rPr>
              <a:t>socially valued and regulated (production, reception and circulation).</a:t>
            </a:r>
            <a:endParaRPr lang="en-US" altLang="en-US" dirty="0">
              <a:ea typeface="新細明體" panose="02020500000000000000" pitchFamily="18" charset="-120"/>
            </a:endParaRPr>
          </a:p>
          <a:p>
            <a:pPr lvl="1">
              <a:lnSpc>
                <a:spcPct val="90000"/>
              </a:lnSpc>
              <a:buClr>
                <a:schemeClr val="accent1"/>
              </a:buClr>
              <a:buFont typeface="Wingdings" pitchFamily="2" charset="2"/>
              <a:buNone/>
            </a:pPr>
            <a:endParaRPr lang="en-US" altLang="en-US" dirty="0">
              <a:ea typeface="新細明體" panose="02020500000000000000" pitchFamily="18" charset="-120"/>
            </a:endParaRPr>
          </a:p>
          <a:p>
            <a:pPr>
              <a:lnSpc>
                <a:spcPct val="90000"/>
              </a:lnSpc>
            </a:pPr>
            <a:endParaRPr lang="en-US" altLang="en-US" dirty="0"/>
          </a:p>
        </p:txBody>
      </p:sp>
    </p:spTree>
    <p:extLst>
      <p:ext uri="{BB962C8B-B14F-4D97-AF65-F5344CB8AC3E}">
        <p14:creationId xmlns:p14="http://schemas.microsoft.com/office/powerpoint/2010/main" val="266044435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6260</TotalTime>
  <Words>3317</Words>
  <Application>Microsoft Macintosh PowerPoint</Application>
  <PresentationFormat>Widescreen</PresentationFormat>
  <Paragraphs>397</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Tahoma</vt:lpstr>
      <vt:lpstr>Wingdings</vt:lpstr>
      <vt:lpstr>Office Theme</vt:lpstr>
      <vt:lpstr>Dialogue and Discourse-  Language as Action</vt:lpstr>
      <vt:lpstr>What is “discourse”?</vt:lpstr>
      <vt:lpstr>Structural and functional definitions of discourse</vt:lpstr>
      <vt:lpstr>Structural approach to discourse</vt:lpstr>
      <vt:lpstr>Structural approach to discourse</vt:lpstr>
      <vt:lpstr>Functional approach to discourse</vt:lpstr>
      <vt:lpstr>Functional approach to discourse</vt:lpstr>
      <vt:lpstr>Recent approach to DA</vt:lpstr>
      <vt:lpstr>Recent approach to DA</vt:lpstr>
      <vt:lpstr>What Makes Discourse Different?</vt:lpstr>
      <vt:lpstr>What Makes Discourse Different?</vt:lpstr>
      <vt:lpstr>What Makes Discourse Different?</vt:lpstr>
      <vt:lpstr>What Makes Discourse Different?</vt:lpstr>
      <vt:lpstr>What Makes Discourse Different?</vt:lpstr>
      <vt:lpstr>What Makes Discourse Different?</vt:lpstr>
      <vt:lpstr>What Makes Discourse Different?</vt:lpstr>
      <vt:lpstr>PowerPoint Presentation</vt:lpstr>
      <vt:lpstr>Speech Acts</vt:lpstr>
      <vt:lpstr>Speech Acts</vt:lpstr>
      <vt:lpstr>Speech act theory</vt:lpstr>
      <vt:lpstr>Speech act theory</vt:lpstr>
      <vt:lpstr>Speech act theory</vt:lpstr>
      <vt:lpstr>Speech act theory</vt:lpstr>
      <vt:lpstr>Speech act theory</vt:lpstr>
      <vt:lpstr>Speech act theory</vt:lpstr>
      <vt:lpstr>Speech act theory</vt:lpstr>
      <vt:lpstr>Speech act theory</vt:lpstr>
      <vt:lpstr>Pragmatics</vt:lpstr>
      <vt:lpstr>Pragmatics</vt:lpstr>
      <vt:lpstr>Pragmatics</vt:lpstr>
      <vt:lpstr>Pragmatics</vt:lpstr>
      <vt:lpstr>Pragmatics</vt:lpstr>
      <vt:lpstr>Herbert Paul Grice (1913-1988)</vt:lpstr>
      <vt:lpstr>Logic and Conversation</vt:lpstr>
      <vt:lpstr>Formal vs. Natural Language?</vt:lpstr>
      <vt:lpstr>Questioning the Presumption</vt:lpstr>
      <vt:lpstr>Literal Meaning &amp; Implicature</vt:lpstr>
      <vt:lpstr>Varieties of Implicature</vt:lpstr>
      <vt:lpstr>The Maxims and their categories</vt:lpstr>
      <vt:lpstr>The Maxims and their categories</vt:lpstr>
      <vt:lpstr>Conversation as Rational Action</vt:lpstr>
      <vt:lpstr>Motivation</vt:lpstr>
      <vt:lpstr>Conversational Implicatures</vt:lpstr>
      <vt:lpstr>Conversational Implicatures</vt:lpstr>
      <vt:lpstr>Conversational Implicatures</vt:lpstr>
      <vt:lpstr>Examples</vt:lpstr>
      <vt:lpstr>Examples</vt:lpstr>
      <vt:lpstr>Two types of conversation implicature</vt:lpstr>
      <vt:lpstr>Types of implicature</vt:lpstr>
      <vt:lpstr>Properties of Conversational Implicatures</vt:lpstr>
      <vt:lpstr>Some problems</vt:lpstr>
      <vt:lpstr>The case of “or”</vt:lpstr>
      <vt:lpstr>The case of “or”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NLP Analysis of DTRIAC - Smart Archives</dc:title>
  <dc:creator>Kelley Lynch</dc:creator>
  <cp:lastModifiedBy>James Pustejovsky</cp:lastModifiedBy>
  <cp:revision>170</cp:revision>
  <cp:lastPrinted>2020-05-21T18:35:57Z</cp:lastPrinted>
  <dcterms:created xsi:type="dcterms:W3CDTF">2020-01-13T03:46:50Z</dcterms:created>
  <dcterms:modified xsi:type="dcterms:W3CDTF">2020-09-03T14:43:00Z</dcterms:modified>
</cp:coreProperties>
</file>